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300" r:id="rId3"/>
    <p:sldId id="299" r:id="rId4"/>
    <p:sldId id="301" r:id="rId5"/>
    <p:sldId id="303" r:id="rId6"/>
    <p:sldId id="273" r:id="rId7"/>
    <p:sldId id="317" r:id="rId8"/>
    <p:sldId id="320" r:id="rId9"/>
    <p:sldId id="318" r:id="rId10"/>
    <p:sldId id="304" r:id="rId11"/>
    <p:sldId id="297" r:id="rId12"/>
    <p:sldId id="302" r:id="rId13"/>
    <p:sldId id="319" r:id="rId14"/>
    <p:sldId id="298" r:id="rId15"/>
    <p:sldId id="314" r:id="rId16"/>
    <p:sldId id="321" r:id="rId17"/>
    <p:sldId id="329" r:id="rId18"/>
    <p:sldId id="274" r:id="rId19"/>
    <p:sldId id="306" r:id="rId20"/>
    <p:sldId id="259" r:id="rId21"/>
    <p:sldId id="315" r:id="rId22"/>
    <p:sldId id="322" r:id="rId23"/>
    <p:sldId id="323" r:id="rId24"/>
    <p:sldId id="324" r:id="rId25"/>
    <p:sldId id="325" r:id="rId26"/>
    <p:sldId id="326" r:id="rId27"/>
    <p:sldId id="330" r:id="rId28"/>
    <p:sldId id="327" r:id="rId29"/>
    <p:sldId id="307" r:id="rId30"/>
    <p:sldId id="308" r:id="rId31"/>
    <p:sldId id="309" r:id="rId32"/>
    <p:sldId id="310" r:id="rId33"/>
    <p:sldId id="316" r:id="rId34"/>
    <p:sldId id="311" r:id="rId35"/>
    <p:sldId id="312" r:id="rId36"/>
    <p:sldId id="313" r:id="rId37"/>
    <p:sldId id="269" r:id="rId3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5" autoAdjust="0"/>
    <p:restoredTop sz="94660"/>
  </p:normalViewPr>
  <p:slideViewPr>
    <p:cSldViewPr snapToGrid="0">
      <p:cViewPr varScale="1">
        <p:scale>
          <a:sx n="88" d="100"/>
          <a:sy n="88" d="100"/>
        </p:scale>
        <p:origin x="72"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ogi ville" userId="42f98b1731f0a0c3" providerId="LiveId" clId="{0FDBB9B0-C575-4C65-B046-68F8419426AF}"/>
    <pc:docChg chg="custSel modSld">
      <pc:chgData name="logi ville" userId="42f98b1731f0a0c3" providerId="LiveId" clId="{0FDBB9B0-C575-4C65-B046-68F8419426AF}" dt="2022-11-03T12:16:39.302" v="175" actId="20577"/>
      <pc:docMkLst>
        <pc:docMk/>
      </pc:docMkLst>
      <pc:sldChg chg="modSp mod">
        <pc:chgData name="logi ville" userId="42f98b1731f0a0c3" providerId="LiveId" clId="{0FDBB9B0-C575-4C65-B046-68F8419426AF}" dt="2022-11-03T12:10:45.201" v="54" actId="790"/>
        <pc:sldMkLst>
          <pc:docMk/>
          <pc:sldMk cId="3975386312" sldId="256"/>
        </pc:sldMkLst>
        <pc:spChg chg="mod">
          <ac:chgData name="logi ville" userId="42f98b1731f0a0c3" providerId="LiveId" clId="{0FDBB9B0-C575-4C65-B046-68F8419426AF}" dt="2022-11-03T12:10:45.201" v="54" actId="790"/>
          <ac:spMkLst>
            <pc:docMk/>
            <pc:sldMk cId="3975386312" sldId="256"/>
            <ac:spMk id="2" creationId="{C1457D3E-C868-4E11-B04E-BE9AD3F90395}"/>
          </ac:spMkLst>
        </pc:spChg>
      </pc:sldChg>
      <pc:sldChg chg="modSp mod">
        <pc:chgData name="logi ville" userId="42f98b1731f0a0c3" providerId="LiveId" clId="{0FDBB9B0-C575-4C65-B046-68F8419426AF}" dt="2022-11-03T12:16:39.302" v="175" actId="20577"/>
        <pc:sldMkLst>
          <pc:docMk/>
          <pc:sldMk cId="2048210610" sldId="299"/>
        </pc:sldMkLst>
        <pc:spChg chg="mod">
          <ac:chgData name="logi ville" userId="42f98b1731f0a0c3" providerId="LiveId" clId="{0FDBB9B0-C575-4C65-B046-68F8419426AF}" dt="2022-11-03T12:16:39.302" v="175" actId="20577"/>
          <ac:spMkLst>
            <pc:docMk/>
            <pc:sldMk cId="2048210610" sldId="299"/>
            <ac:spMk id="3" creationId="{2F32D896-FC85-4AD2-8114-C293EE86064A}"/>
          </ac:spMkLst>
        </pc:spChg>
      </pc:sldChg>
      <pc:sldChg chg="modSp mod">
        <pc:chgData name="logi ville" userId="42f98b1731f0a0c3" providerId="LiveId" clId="{0FDBB9B0-C575-4C65-B046-68F8419426AF}" dt="2022-11-02T09:12:46.524" v="48" actId="1076"/>
        <pc:sldMkLst>
          <pc:docMk/>
          <pc:sldMk cId="1910690441" sldId="325"/>
        </pc:sldMkLst>
        <pc:spChg chg="mod">
          <ac:chgData name="logi ville" userId="42f98b1731f0a0c3" providerId="LiveId" clId="{0FDBB9B0-C575-4C65-B046-68F8419426AF}" dt="2022-11-02T09:11:53.760" v="43" actId="20577"/>
          <ac:spMkLst>
            <pc:docMk/>
            <pc:sldMk cId="1910690441" sldId="325"/>
            <ac:spMk id="2" creationId="{7CE6D03A-8196-93D0-3F60-8DE7A7B3F679}"/>
          </ac:spMkLst>
        </pc:spChg>
        <pc:picChg chg="mod">
          <ac:chgData name="logi ville" userId="42f98b1731f0a0c3" providerId="LiveId" clId="{0FDBB9B0-C575-4C65-B046-68F8419426AF}" dt="2022-11-02T09:12:18.608" v="44" actId="1076"/>
          <ac:picMkLst>
            <pc:docMk/>
            <pc:sldMk cId="1910690441" sldId="325"/>
            <ac:picMk id="5" creationId="{78488290-469C-B819-16D8-2AF11C90E4F1}"/>
          </ac:picMkLst>
        </pc:picChg>
        <pc:picChg chg="mod">
          <ac:chgData name="logi ville" userId="42f98b1731f0a0c3" providerId="LiveId" clId="{0FDBB9B0-C575-4C65-B046-68F8419426AF}" dt="2022-11-02T09:12:26.734" v="45" actId="1076"/>
          <ac:picMkLst>
            <pc:docMk/>
            <pc:sldMk cId="1910690441" sldId="325"/>
            <ac:picMk id="7" creationId="{BFDD94D8-61DB-2A59-13D0-ABD6156CEC2E}"/>
          </ac:picMkLst>
        </pc:picChg>
        <pc:picChg chg="mod">
          <ac:chgData name="logi ville" userId="42f98b1731f0a0c3" providerId="LiveId" clId="{0FDBB9B0-C575-4C65-B046-68F8419426AF}" dt="2022-11-02T09:12:38.662" v="47" actId="1076"/>
          <ac:picMkLst>
            <pc:docMk/>
            <pc:sldMk cId="1910690441" sldId="325"/>
            <ac:picMk id="9" creationId="{8D16EF48-5EAA-8C93-FFD5-4D4A3FB58838}"/>
          </ac:picMkLst>
        </pc:picChg>
        <pc:picChg chg="mod">
          <ac:chgData name="logi ville" userId="42f98b1731f0a0c3" providerId="LiveId" clId="{0FDBB9B0-C575-4C65-B046-68F8419426AF}" dt="2022-11-02T09:12:46.524" v="48" actId="1076"/>
          <ac:picMkLst>
            <pc:docMk/>
            <pc:sldMk cId="1910690441" sldId="325"/>
            <ac:picMk id="11" creationId="{98500A77-6E71-43F7-8645-46295B3A250B}"/>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fr-FR"/>
              <a:t>Modifiez le style du titre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20951204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fr-FR"/>
              <a:t>Modifiez le style du titre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126096409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E893EC-A709-4AE7-821E-25B34DE68DC9}" type="slidenum">
              <a:rPr lang="en-GB" smtClean="0"/>
              <a:t>‹N°›</a:t>
            </a:fld>
            <a:endParaRPr lang="en-GB"/>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96280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fr-FR"/>
              <a:t>Modifiez le style du titre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A8F84535-6056-454F-BE51-5471BAF3EE8A}" type="datetimeFigureOut">
              <a:rPr lang="en-GB" smtClean="0"/>
              <a:t>03/11/2022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154505128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A8F84535-6056-454F-BE51-5471BAF3EE8A}" type="datetimeFigureOut">
              <a:rPr lang="en-GB" smtClean="0"/>
              <a:t>03/11/2022</a:t>
            </a:fld>
            <a:endParaRPr lang="en-GB"/>
          </a:p>
        </p:txBody>
      </p:sp>
      <p:sp>
        <p:nvSpPr>
          <p:cNvPr id="6" name="Footer Placeholder 5"/>
          <p:cNvSpPr>
            <a:spLocks noGrp="1"/>
          </p:cNvSpPr>
          <p:nvPr>
            <p:ph type="ftr" sz="quarter" idx="11"/>
          </p:nvPr>
        </p:nvSpPr>
        <p:spPr/>
        <p:txBody>
          <a:bodyPr/>
          <a:lstStyle/>
          <a:p>
            <a:endParaRPr lang="en-GB"/>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E893EC-A709-4AE7-821E-25B34DE68DC9}" type="slidenum">
              <a:rPr lang="en-GB" smtClean="0"/>
              <a:t>‹N°›</a:t>
            </a:fld>
            <a:endParaRPr lang="en-GB"/>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79133078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fr-FR"/>
              <a:t>Modifiez le style du titre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fr-FR"/>
              <a:t>Cliquez pour modifier les styles du texte du masque</a:t>
            </a:r>
          </a:p>
        </p:txBody>
      </p:sp>
      <p:sp>
        <p:nvSpPr>
          <p:cNvPr id="5" name="Date Placeholder 4"/>
          <p:cNvSpPr>
            <a:spLocks noGrp="1"/>
          </p:cNvSpPr>
          <p:nvPr>
            <p:ph type="dt" sz="half" idx="10"/>
          </p:nvPr>
        </p:nvSpPr>
        <p:spPr/>
        <p:txBody>
          <a:bodyPr/>
          <a:lstStyle/>
          <a:p>
            <a:fld id="{A8F84535-6056-454F-BE51-5471BAF3EE8A}" type="datetimeFigureOut">
              <a:rPr lang="en-GB" smtClean="0"/>
              <a:t>03/11/2022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25472491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591574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383281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fr-FR"/>
              <a:t>Modifiez le style du titre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3664845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A8F84535-6056-454F-BE51-5471BAF3EE8A}" type="datetimeFigureOut">
              <a:rPr lang="en-GB" smtClean="0"/>
              <a:t>03/11/2022</a:t>
            </a:fld>
            <a:endParaRPr lang="en-GB"/>
          </a:p>
        </p:txBody>
      </p:sp>
      <p:sp>
        <p:nvSpPr>
          <p:cNvPr id="5" name="Footer Placeholder 4"/>
          <p:cNvSpPr>
            <a:spLocks noGrp="1"/>
          </p:cNvSpPr>
          <p:nvPr>
            <p:ph type="ftr" sz="quarter" idx="11"/>
          </p:nvPr>
        </p:nvSpPr>
        <p:spPr/>
        <p:txBody>
          <a:bodyPr/>
          <a:lstStyle/>
          <a:p>
            <a:endParaRPr lang="en-GB"/>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24751437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A8F84535-6056-454F-BE51-5471BAF3EE8A}" type="datetimeFigureOut">
              <a:rPr lang="en-GB" smtClean="0"/>
              <a:t>03/11/2022</a:t>
            </a:fld>
            <a:endParaRPr lang="en-GB"/>
          </a:p>
        </p:txBody>
      </p:sp>
      <p:sp>
        <p:nvSpPr>
          <p:cNvPr id="6" name="Footer Placeholder 5"/>
          <p:cNvSpPr>
            <a:spLocks noGrp="1"/>
          </p:cNvSpPr>
          <p:nvPr>
            <p:ph type="ftr" sz="quarter" idx="11"/>
          </p:nvPr>
        </p:nvSpPr>
        <p:spPr/>
        <p:txBody>
          <a:bodyPr/>
          <a:lstStyle/>
          <a:p>
            <a:endParaRPr lang="en-GB"/>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1446026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A8F84535-6056-454F-BE51-5471BAF3EE8A}" type="datetimeFigureOut">
              <a:rPr lang="en-GB" smtClean="0"/>
              <a:t>03/11/2022</a:t>
            </a:fld>
            <a:endParaRPr lang="en-GB"/>
          </a:p>
        </p:txBody>
      </p:sp>
      <p:sp>
        <p:nvSpPr>
          <p:cNvPr id="8" name="Footer Placeholder 7"/>
          <p:cNvSpPr>
            <a:spLocks noGrp="1"/>
          </p:cNvSpPr>
          <p:nvPr>
            <p:ph type="ftr" sz="quarter" idx="11"/>
          </p:nvPr>
        </p:nvSpPr>
        <p:spPr/>
        <p:txBody>
          <a:bodyPr/>
          <a:lstStyle/>
          <a:p>
            <a:endParaRPr lang="en-GB"/>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23618274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A8F84535-6056-454F-BE51-5471BAF3EE8A}" type="datetimeFigureOut">
              <a:rPr lang="en-GB" smtClean="0"/>
              <a:t>03/11/2022</a:t>
            </a:fld>
            <a:endParaRPr lang="en-GB"/>
          </a:p>
        </p:txBody>
      </p:sp>
      <p:sp>
        <p:nvSpPr>
          <p:cNvPr id="4" name="Footer Placeholder 3"/>
          <p:cNvSpPr>
            <a:spLocks noGrp="1"/>
          </p:cNvSpPr>
          <p:nvPr>
            <p:ph type="ftr" sz="quarter" idx="11"/>
          </p:nvPr>
        </p:nvSpPr>
        <p:spPr/>
        <p:txBody>
          <a:bodyPr/>
          <a:lstStyle/>
          <a:p>
            <a:endParaRPr lang="en-GB"/>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3698325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8F84535-6056-454F-BE51-5471BAF3EE8A}" type="datetimeFigureOut">
              <a:rPr lang="en-GB" smtClean="0"/>
              <a:t>03/11/2022</a:t>
            </a:fld>
            <a:endParaRPr lang="en-GB"/>
          </a:p>
        </p:txBody>
      </p:sp>
      <p:sp>
        <p:nvSpPr>
          <p:cNvPr id="3" name="Footer Placeholder 2"/>
          <p:cNvSpPr>
            <a:spLocks noGrp="1"/>
          </p:cNvSpPr>
          <p:nvPr>
            <p:ph type="ftr" sz="quarter" idx="11"/>
          </p:nvPr>
        </p:nvSpPr>
        <p:spPr/>
        <p:txBody>
          <a:bodyPr/>
          <a:lstStyle/>
          <a:p>
            <a:endParaRPr lang="en-GB"/>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3408455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fr-FR"/>
              <a:t>Modifiez le style du titre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8F84535-6056-454F-BE51-5471BAF3EE8A}" type="datetimeFigureOut">
              <a:rPr lang="en-GB" smtClean="0"/>
              <a:t>03/11/2022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36479574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A8F84535-6056-454F-BE51-5471BAF3EE8A}" type="datetimeFigureOut">
              <a:rPr lang="en-GB" smtClean="0"/>
              <a:t>03/11/2022</a:t>
            </a:fld>
            <a:endParaRPr lang="en-GB"/>
          </a:p>
        </p:txBody>
      </p:sp>
      <p:sp>
        <p:nvSpPr>
          <p:cNvPr id="6" name="Footer Placeholder 5"/>
          <p:cNvSpPr>
            <a:spLocks noGrp="1"/>
          </p:cNvSpPr>
          <p:nvPr>
            <p:ph type="ftr" sz="quarter" idx="11"/>
          </p:nvPr>
        </p:nvSpPr>
        <p:spPr/>
        <p:txBody>
          <a:bodyPr/>
          <a:lstStyle/>
          <a:p>
            <a:endParaRPr lang="en-GB"/>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F5E893EC-A709-4AE7-821E-25B34DE68DC9}" type="slidenum">
              <a:rPr lang="en-GB" smtClean="0"/>
              <a:t>‹N°›</a:t>
            </a:fld>
            <a:endParaRPr lang="en-GB"/>
          </a:p>
        </p:txBody>
      </p:sp>
    </p:spTree>
    <p:extLst>
      <p:ext uri="{BB962C8B-B14F-4D97-AF65-F5344CB8AC3E}">
        <p14:creationId xmlns:p14="http://schemas.microsoft.com/office/powerpoint/2010/main" val="33133930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8F84535-6056-454F-BE51-5471BAF3EE8A}" type="datetimeFigureOut">
              <a:rPr lang="en-GB" smtClean="0"/>
              <a:t>03/11/2022</a:t>
            </a:fld>
            <a:endParaRPr lang="en-GB"/>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GB"/>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F5E893EC-A709-4AE7-821E-25B34DE68DC9}" type="slidenum">
              <a:rPr lang="en-GB" smtClean="0"/>
              <a:t>‹N°›</a:t>
            </a:fld>
            <a:endParaRPr lang="en-GB"/>
          </a:p>
        </p:txBody>
      </p:sp>
    </p:spTree>
    <p:extLst>
      <p:ext uri="{BB962C8B-B14F-4D97-AF65-F5344CB8AC3E}">
        <p14:creationId xmlns:p14="http://schemas.microsoft.com/office/powerpoint/2010/main" val="40199885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image" Target="../media/image5.png"/><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3.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image" Target="../media/image11.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24.xml.rels><?xml version="1.0" encoding="UTF-8" standalone="yes"?>
<Relationships xmlns="http://schemas.openxmlformats.org/package/2006/relationships"><Relationship Id="rId8" Type="http://schemas.openxmlformats.org/officeDocument/2006/relationships/image" Target="../media/image23.png"/><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2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xml"/><Relationship Id="rId5" Type="http://schemas.openxmlformats.org/officeDocument/2006/relationships/image" Target="../media/image31.png"/><Relationship Id="rId4" Type="http://schemas.openxmlformats.org/officeDocument/2006/relationships/image" Target="../media/image30.png"/></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4.xml"/><Relationship Id="rId5" Type="http://schemas.openxmlformats.org/officeDocument/2006/relationships/image" Target="../media/image31.png"/><Relationship Id="rId4" Type="http://schemas.openxmlformats.org/officeDocument/2006/relationships/image" Target="../media/image30.png"/></Relationships>
</file>

<file path=ppt/slides/_rels/slide28.xml.rels><?xml version="1.0" encoding="UTF-8" standalone="yes"?>
<Relationships xmlns="http://schemas.openxmlformats.org/package/2006/relationships"><Relationship Id="rId8" Type="http://schemas.openxmlformats.org/officeDocument/2006/relationships/image" Target="../media/image38.png"/><Relationship Id="rId3" Type="http://schemas.openxmlformats.org/officeDocument/2006/relationships/image" Target="../media/image33.png"/><Relationship Id="rId7"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image" Target="../media/image40.png"/><Relationship Id="rId4" Type="http://schemas.openxmlformats.org/officeDocument/2006/relationships/image" Target="../media/image34.png"/><Relationship Id="rId9" Type="http://schemas.openxmlformats.org/officeDocument/2006/relationships/image" Target="../media/image39.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1457D3E-C868-4E11-B04E-BE9AD3F90395}"/>
              </a:ext>
            </a:extLst>
          </p:cNvPr>
          <p:cNvSpPr>
            <a:spLocks noGrp="1"/>
          </p:cNvSpPr>
          <p:nvPr>
            <p:ph type="ctrTitle"/>
          </p:nvPr>
        </p:nvSpPr>
        <p:spPr/>
        <p:txBody>
          <a:bodyPr/>
          <a:lstStyle/>
          <a:p>
            <a:r>
              <a:rPr lang="en-GB" dirty="0" err="1"/>
              <a:t>urbEN</a:t>
            </a:r>
            <a:r>
              <a:rPr lang="en-GB" dirty="0"/>
              <a:t> role-playing game</a:t>
            </a:r>
            <a:br>
              <a:rPr lang="fr-FR" dirty="0"/>
            </a:br>
            <a:r>
              <a:rPr lang="fr-FR" sz="1800" dirty="0"/>
              <a:t> V4</a:t>
            </a:r>
            <a:endParaRPr lang="en-GB" sz="1800" dirty="0"/>
          </a:p>
        </p:txBody>
      </p:sp>
      <p:sp>
        <p:nvSpPr>
          <p:cNvPr id="3" name="Sous-titre 2">
            <a:extLst>
              <a:ext uri="{FF2B5EF4-FFF2-40B4-BE49-F238E27FC236}">
                <a16:creationId xmlns:a16="http://schemas.microsoft.com/office/drawing/2014/main" id="{CC09CCCD-D8D9-432C-B4E5-3286C9DB083E}"/>
              </a:ext>
            </a:extLst>
          </p:cNvPr>
          <p:cNvSpPr>
            <a:spLocks noGrp="1"/>
          </p:cNvSpPr>
          <p:nvPr>
            <p:ph type="subTitle" idx="1"/>
          </p:nvPr>
        </p:nvSpPr>
        <p:spPr/>
        <p:txBody>
          <a:bodyPr/>
          <a:lstStyle/>
          <a:p>
            <a:endParaRPr lang="en-GB" dirty="0"/>
          </a:p>
        </p:txBody>
      </p:sp>
    </p:spTree>
    <p:extLst>
      <p:ext uri="{BB962C8B-B14F-4D97-AF65-F5344CB8AC3E}">
        <p14:creationId xmlns:p14="http://schemas.microsoft.com/office/powerpoint/2010/main" val="397538631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325D6131-932D-4A49-8132-1672E327DE3B}"/>
              </a:ext>
            </a:extLst>
          </p:cNvPr>
          <p:cNvSpPr>
            <a:spLocks noGrp="1"/>
          </p:cNvSpPr>
          <p:nvPr>
            <p:ph type="title"/>
          </p:nvPr>
        </p:nvSpPr>
        <p:spPr/>
        <p:txBody>
          <a:bodyPr/>
          <a:lstStyle/>
          <a:p>
            <a:r>
              <a:rPr lang="fr-FR" dirty="0"/>
              <a:t>Part 2: the </a:t>
            </a:r>
            <a:r>
              <a:rPr lang="fr-FR" dirty="0" err="1"/>
              <a:t>urbEN</a:t>
            </a:r>
            <a:r>
              <a:rPr lang="fr-FR" dirty="0"/>
              <a:t> </a:t>
            </a:r>
            <a:r>
              <a:rPr lang="fr-FR" dirty="0" err="1"/>
              <a:t>game</a:t>
            </a:r>
            <a:endParaRPr lang="en-GB" dirty="0"/>
          </a:p>
        </p:txBody>
      </p:sp>
      <p:sp>
        <p:nvSpPr>
          <p:cNvPr id="5" name="Espace réservé du texte 4">
            <a:extLst>
              <a:ext uri="{FF2B5EF4-FFF2-40B4-BE49-F238E27FC236}">
                <a16:creationId xmlns:a16="http://schemas.microsoft.com/office/drawing/2014/main" id="{E8854EFB-30DE-4A25-8327-D4B5EA63FCA0}"/>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2805377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456F49-2886-4BBD-9AC0-40FABAE4E3E7}"/>
              </a:ext>
            </a:extLst>
          </p:cNvPr>
          <p:cNvSpPr>
            <a:spLocks noGrp="1"/>
          </p:cNvSpPr>
          <p:nvPr>
            <p:ph type="title"/>
          </p:nvPr>
        </p:nvSpPr>
        <p:spPr/>
        <p:txBody>
          <a:bodyPr/>
          <a:lstStyle/>
          <a:p>
            <a:r>
              <a:rPr lang="en-GB" dirty="0" err="1"/>
              <a:t>urbEN</a:t>
            </a:r>
            <a:r>
              <a:rPr lang="en-GB" dirty="0"/>
              <a:t> game educational objectives</a:t>
            </a:r>
          </a:p>
        </p:txBody>
      </p:sp>
      <p:sp>
        <p:nvSpPr>
          <p:cNvPr id="3" name="Espace réservé du contenu 2">
            <a:extLst>
              <a:ext uri="{FF2B5EF4-FFF2-40B4-BE49-F238E27FC236}">
                <a16:creationId xmlns:a16="http://schemas.microsoft.com/office/drawing/2014/main" id="{19BF914B-B9CB-4703-B196-0B5EC1F9ADED}"/>
              </a:ext>
            </a:extLst>
          </p:cNvPr>
          <p:cNvSpPr>
            <a:spLocks noGrp="1"/>
          </p:cNvSpPr>
          <p:nvPr>
            <p:ph idx="1"/>
          </p:nvPr>
        </p:nvSpPr>
        <p:spPr>
          <a:xfrm>
            <a:off x="2589212" y="1567543"/>
            <a:ext cx="8915400" cy="4343679"/>
          </a:xfrm>
        </p:spPr>
        <p:txBody>
          <a:bodyPr>
            <a:normAutofit fontScale="92500" lnSpcReduction="10000"/>
          </a:bodyPr>
          <a:lstStyle/>
          <a:p>
            <a:r>
              <a:rPr lang="en-GB" sz="2200" dirty="0">
                <a:effectLst/>
                <a:latin typeface="Arial" panose="020B0604020202020204" pitchFamily="34" charset="0"/>
                <a:ea typeface="Arial" panose="020B0604020202020204" pitchFamily="34" charset="0"/>
                <a:cs typeface="Arial" panose="020B0604020202020204" pitchFamily="34" charset="0"/>
              </a:rPr>
              <a:t>1. To understand the local </a:t>
            </a:r>
            <a:r>
              <a:rPr lang="en-GB" sz="2200" b="1" dirty="0">
                <a:effectLst/>
                <a:latin typeface="Arial" panose="020B0604020202020204" pitchFamily="34" charset="0"/>
                <a:ea typeface="Arial" panose="020B0604020202020204" pitchFamily="34" charset="0"/>
                <a:cs typeface="Arial" panose="020B0604020202020204" pitchFamily="34" charset="0"/>
              </a:rPr>
              <a:t>actors’ energy strategies</a:t>
            </a:r>
            <a:r>
              <a:rPr lang="en-GB" sz="2200" dirty="0">
                <a:effectLst/>
                <a:latin typeface="Arial" panose="020B0604020202020204" pitchFamily="34" charset="0"/>
                <a:ea typeface="Arial" panose="020B0604020202020204" pitchFamily="34" charset="0"/>
                <a:cs typeface="Arial" panose="020B0604020202020204" pitchFamily="34" charset="0"/>
              </a:rPr>
              <a:t>: local authority, NGO, energy operators, farmer, housing developer, private company (manufacture, retail, service).</a:t>
            </a:r>
          </a:p>
          <a:p>
            <a:r>
              <a:rPr lang="en-GB" sz="2200" dirty="0">
                <a:effectLst/>
                <a:latin typeface="Arial" panose="020B0604020202020204" pitchFamily="34" charset="0"/>
                <a:ea typeface="Arial" panose="020B0604020202020204" pitchFamily="34" charset="0"/>
                <a:cs typeface="Arial" panose="020B0604020202020204" pitchFamily="34" charset="0"/>
              </a:rPr>
              <a:t>2. To understand the </a:t>
            </a:r>
            <a:r>
              <a:rPr lang="en-GB" sz="2200" b="1" dirty="0">
                <a:effectLst/>
                <a:latin typeface="Arial" panose="020B0604020202020204" pitchFamily="34" charset="0"/>
                <a:ea typeface="Arial" panose="020B0604020202020204" pitchFamily="34" charset="0"/>
                <a:cs typeface="Arial" panose="020B0604020202020204" pitchFamily="34" charset="0"/>
              </a:rPr>
              <a:t>interactions</a:t>
            </a:r>
            <a:r>
              <a:rPr lang="en-GB" sz="2200" dirty="0">
                <a:effectLst/>
                <a:latin typeface="Arial" panose="020B0604020202020204" pitchFamily="34" charset="0"/>
                <a:ea typeface="Arial" panose="020B0604020202020204" pitchFamily="34" charset="0"/>
                <a:cs typeface="Arial" panose="020B0604020202020204" pitchFamily="34" charset="0"/>
              </a:rPr>
              <a:t> between elements of the local system: renewable energy production, energy saving, energy storage, economic activities, housing and public services, in order to put forward a local energy autonomy planning strategy.</a:t>
            </a:r>
          </a:p>
          <a:p>
            <a:pPr marL="0" indent="0">
              <a:buNone/>
            </a:pPr>
            <a:endParaRPr lang="en-GB" sz="1800" dirty="0">
              <a:latin typeface="Arial" panose="020B0604020202020204" pitchFamily="34" charset="0"/>
              <a:ea typeface="Arial" panose="020B0604020202020204" pitchFamily="34" charset="0"/>
              <a:cs typeface="Arial" panose="020B0604020202020204" pitchFamily="34" charset="0"/>
            </a:endParaRPr>
          </a:p>
          <a:p>
            <a:r>
              <a:rPr lang="en-GB" sz="1800" i="1" dirty="0">
                <a:effectLst/>
                <a:latin typeface="Arial" panose="020B0604020202020204" pitchFamily="34" charset="0"/>
                <a:ea typeface="Arial" panose="020B0604020202020204" pitchFamily="34" charset="0"/>
              </a:rPr>
              <a:t>A game is always a simplified allegory of reality. Per design it is time-limited. In real life, time allows  for complex actors’ combinations, which aren’t possible in a serious game in which we intentionally select the only ones that are educationally relevant.</a:t>
            </a:r>
            <a:endParaRPr lang="en-GB" sz="1800" i="1" dirty="0">
              <a:effectLst/>
              <a:latin typeface="Arial" panose="020B0604020202020204" pitchFamily="34" charset="0"/>
              <a:ea typeface="Arial" panose="020B0604020202020204" pitchFamily="34" charset="0"/>
              <a:cs typeface="Arial" panose="020B0604020202020204" pitchFamily="34" charset="0"/>
            </a:endParaRPr>
          </a:p>
          <a:p>
            <a:r>
              <a:rPr lang="en-GB" sz="1800" i="1" dirty="0">
                <a:effectLst/>
                <a:latin typeface="Arial" panose="020B0604020202020204" pitchFamily="34" charset="0"/>
                <a:ea typeface="Arial" panose="020B0604020202020204" pitchFamily="34" charset="0"/>
                <a:cs typeface="Arial" panose="020B0604020202020204" pitchFamily="34" charset="0"/>
              </a:rPr>
              <a:t>A serious game may be based on a scientific model but is not in itself one.</a:t>
            </a:r>
          </a:p>
          <a:p>
            <a:r>
              <a:rPr lang="en-GB" sz="1800" i="1" dirty="0">
                <a:effectLst/>
                <a:latin typeface="Arial" panose="020B0604020202020204" pitchFamily="34" charset="0"/>
                <a:ea typeface="Arial" panose="020B0604020202020204" pitchFamily="34" charset="0"/>
                <a:cs typeface="Arial" panose="020B0604020202020204" pitchFamily="34" charset="0"/>
              </a:rPr>
              <a:t>Players agree to stick to the rules of the game even if those may be </a:t>
            </a:r>
            <a:r>
              <a:rPr lang="en-GB" sz="1800" i="1" dirty="0">
                <a:solidFill>
                  <a:schemeClr val="tx1"/>
                </a:solidFill>
                <a:effectLst/>
                <a:latin typeface="Arial" panose="020B0604020202020204" pitchFamily="34" charset="0"/>
                <a:ea typeface="Arial" panose="020B0604020202020204" pitchFamily="34" charset="0"/>
                <a:cs typeface="Arial" panose="020B0604020202020204" pitchFamily="34" charset="0"/>
              </a:rPr>
              <a:t>distant</a:t>
            </a:r>
            <a:r>
              <a:rPr lang="en-GB" sz="1800" i="1" dirty="0">
                <a:effectLst/>
                <a:latin typeface="Arial" panose="020B0604020202020204" pitchFamily="34" charset="0"/>
                <a:ea typeface="Arial" panose="020B0604020202020204" pitchFamily="34" charset="0"/>
                <a:cs typeface="Arial" panose="020B0604020202020204" pitchFamily="34" charset="0"/>
              </a:rPr>
              <a:t> from real life. </a:t>
            </a:r>
          </a:p>
          <a:p>
            <a:pPr marL="0" indent="0">
              <a:buNone/>
            </a:pPr>
            <a:endParaRPr lang="en-GB" sz="1800" dirty="0">
              <a:effectLst/>
              <a:latin typeface="Arial" panose="020B0604020202020204" pitchFamily="34" charset="0"/>
              <a:ea typeface="Arial" panose="020B0604020202020204" pitchFamily="34" charset="0"/>
              <a:cs typeface="Arial" panose="020B0604020202020204" pitchFamily="34" charset="0"/>
            </a:endParaRPr>
          </a:p>
          <a:p>
            <a:pPr marL="0" indent="0">
              <a:buNone/>
            </a:pPr>
            <a:endParaRPr lang="en-GB" dirty="0"/>
          </a:p>
        </p:txBody>
      </p:sp>
    </p:spTree>
    <p:extLst>
      <p:ext uri="{BB962C8B-B14F-4D97-AF65-F5344CB8AC3E}">
        <p14:creationId xmlns:p14="http://schemas.microsoft.com/office/powerpoint/2010/main" val="1293484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5CC552-04AA-4B6D-99D9-3C34260ABB6E}"/>
              </a:ext>
            </a:extLst>
          </p:cNvPr>
          <p:cNvSpPr>
            <a:spLocks noGrp="1"/>
          </p:cNvSpPr>
          <p:nvPr>
            <p:ph type="title"/>
          </p:nvPr>
        </p:nvSpPr>
        <p:spPr/>
        <p:txBody>
          <a:bodyPr/>
          <a:lstStyle/>
          <a:p>
            <a:r>
              <a:rPr lang="en-GB" dirty="0"/>
              <a:t>Reaching energy autonomy</a:t>
            </a:r>
          </a:p>
        </p:txBody>
      </p:sp>
      <p:sp>
        <p:nvSpPr>
          <p:cNvPr id="3" name="Espace réservé du contenu 2">
            <a:extLst>
              <a:ext uri="{FF2B5EF4-FFF2-40B4-BE49-F238E27FC236}">
                <a16:creationId xmlns:a16="http://schemas.microsoft.com/office/drawing/2014/main" id="{97484DDC-21E7-4CEA-AF9F-C9BABC674E6B}"/>
              </a:ext>
            </a:extLst>
          </p:cNvPr>
          <p:cNvSpPr>
            <a:spLocks noGrp="1"/>
          </p:cNvSpPr>
          <p:nvPr>
            <p:ph idx="1"/>
          </p:nvPr>
        </p:nvSpPr>
        <p:spPr>
          <a:xfrm>
            <a:off x="2592925" y="1905000"/>
            <a:ext cx="8915400" cy="4445794"/>
          </a:xfr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a:lstStyle/>
          <a:p>
            <a:pPr marL="0" indent="0">
              <a:buNone/>
            </a:pPr>
            <a:r>
              <a:rPr lang="en-GB" b="1" dirty="0"/>
              <a:t>Global balance to be reached in 3 or 4 terms of office (33% or 25% / term):</a:t>
            </a:r>
          </a:p>
        </p:txBody>
      </p:sp>
      <p:sp>
        <p:nvSpPr>
          <p:cNvPr id="5" name="Rectangle 4">
            <a:extLst>
              <a:ext uri="{FF2B5EF4-FFF2-40B4-BE49-F238E27FC236}">
                <a16:creationId xmlns:a16="http://schemas.microsoft.com/office/drawing/2014/main" id="{93330123-20E7-43FD-8A4D-5ED5C3159D40}"/>
              </a:ext>
            </a:extLst>
          </p:cNvPr>
          <p:cNvSpPr/>
          <p:nvPr/>
        </p:nvSpPr>
        <p:spPr>
          <a:xfrm>
            <a:off x="5973562" y="2754421"/>
            <a:ext cx="2350800" cy="95366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Continuous REN production</a:t>
            </a:r>
          </a:p>
          <a:p>
            <a:pPr algn="ctr"/>
            <a:r>
              <a:rPr lang="en-GB" b="1" dirty="0">
                <a:solidFill>
                  <a:schemeClr val="tx1"/>
                </a:solidFill>
              </a:rPr>
              <a:t>17 600 MWh</a:t>
            </a:r>
          </a:p>
        </p:txBody>
      </p:sp>
      <p:sp>
        <p:nvSpPr>
          <p:cNvPr id="4" name="Rectangle 3">
            <a:extLst>
              <a:ext uri="{FF2B5EF4-FFF2-40B4-BE49-F238E27FC236}">
                <a16:creationId xmlns:a16="http://schemas.microsoft.com/office/drawing/2014/main" id="{3337D977-D1CA-48B4-A3FB-104CACAF8C9A}"/>
              </a:ext>
            </a:extLst>
          </p:cNvPr>
          <p:cNvSpPr/>
          <p:nvPr/>
        </p:nvSpPr>
        <p:spPr>
          <a:xfrm>
            <a:off x="3147107" y="2754421"/>
            <a:ext cx="2350513" cy="182319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Initial energy consumption</a:t>
            </a:r>
          </a:p>
          <a:p>
            <a:pPr algn="ctr"/>
            <a:r>
              <a:rPr lang="en-GB" b="1" dirty="0">
                <a:solidFill>
                  <a:schemeClr val="tx1"/>
                </a:solidFill>
              </a:rPr>
              <a:t>43 000 MWh</a:t>
            </a:r>
          </a:p>
        </p:txBody>
      </p:sp>
      <p:sp>
        <p:nvSpPr>
          <p:cNvPr id="6" name="Rectangle 5">
            <a:extLst>
              <a:ext uri="{FF2B5EF4-FFF2-40B4-BE49-F238E27FC236}">
                <a16:creationId xmlns:a16="http://schemas.microsoft.com/office/drawing/2014/main" id="{462B3F64-E1F3-4376-8CE2-E6FA56D27162}"/>
              </a:ext>
            </a:extLst>
          </p:cNvPr>
          <p:cNvSpPr/>
          <p:nvPr/>
        </p:nvSpPr>
        <p:spPr>
          <a:xfrm>
            <a:off x="5973562" y="3708089"/>
            <a:ext cx="2350800" cy="10378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Intermittent REN production</a:t>
            </a:r>
          </a:p>
          <a:p>
            <a:pPr algn="ctr"/>
            <a:r>
              <a:rPr lang="en-GB" b="1" dirty="0">
                <a:solidFill>
                  <a:schemeClr val="tx1"/>
                </a:solidFill>
              </a:rPr>
              <a:t>22 200 MWh</a:t>
            </a:r>
          </a:p>
        </p:txBody>
      </p:sp>
      <p:sp>
        <p:nvSpPr>
          <p:cNvPr id="7" name="Rectangle 6">
            <a:extLst>
              <a:ext uri="{FF2B5EF4-FFF2-40B4-BE49-F238E27FC236}">
                <a16:creationId xmlns:a16="http://schemas.microsoft.com/office/drawing/2014/main" id="{D1D4857B-A81C-4AE7-A7D4-FC5FF83055B9}"/>
              </a:ext>
            </a:extLst>
          </p:cNvPr>
          <p:cNvSpPr/>
          <p:nvPr/>
        </p:nvSpPr>
        <p:spPr>
          <a:xfrm>
            <a:off x="5973562" y="4745904"/>
            <a:ext cx="2350800" cy="886351"/>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Energy saved</a:t>
            </a:r>
          </a:p>
          <a:p>
            <a:pPr algn="ctr"/>
            <a:r>
              <a:rPr lang="en-GB" b="1" dirty="0">
                <a:solidFill>
                  <a:schemeClr val="tx1"/>
                </a:solidFill>
              </a:rPr>
              <a:t>15 000 MWh</a:t>
            </a:r>
            <a:endParaRPr lang="en-GB" b="1" dirty="0">
              <a:solidFill>
                <a:schemeClr val="bg1"/>
              </a:solidFill>
            </a:endParaRPr>
          </a:p>
        </p:txBody>
      </p:sp>
      <p:sp>
        <p:nvSpPr>
          <p:cNvPr id="8" name="Rectangle 7">
            <a:extLst>
              <a:ext uri="{FF2B5EF4-FFF2-40B4-BE49-F238E27FC236}">
                <a16:creationId xmlns:a16="http://schemas.microsoft.com/office/drawing/2014/main" id="{8C14C40E-DA7E-4E45-8162-D49EDB7D485B}"/>
              </a:ext>
            </a:extLst>
          </p:cNvPr>
          <p:cNvSpPr/>
          <p:nvPr/>
        </p:nvSpPr>
        <p:spPr>
          <a:xfrm>
            <a:off x="8997139" y="3708089"/>
            <a:ext cx="2350800" cy="103781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tx1"/>
                </a:solidFill>
              </a:rPr>
              <a:t>Storage capacities</a:t>
            </a:r>
          </a:p>
          <a:p>
            <a:pPr algn="ctr"/>
            <a:r>
              <a:rPr lang="en-GB" b="1" dirty="0">
                <a:solidFill>
                  <a:schemeClr val="tx1"/>
                </a:solidFill>
              </a:rPr>
              <a:t>22 200 MWh</a:t>
            </a:r>
          </a:p>
        </p:txBody>
      </p:sp>
      <p:sp>
        <p:nvSpPr>
          <p:cNvPr id="9" name="Rectangle 8">
            <a:extLst>
              <a:ext uri="{FF2B5EF4-FFF2-40B4-BE49-F238E27FC236}">
                <a16:creationId xmlns:a16="http://schemas.microsoft.com/office/drawing/2014/main" id="{AFA699B4-2F45-48B1-B80C-891511F3D506}"/>
              </a:ext>
            </a:extLst>
          </p:cNvPr>
          <p:cNvSpPr/>
          <p:nvPr/>
        </p:nvSpPr>
        <p:spPr>
          <a:xfrm>
            <a:off x="3147107" y="4577611"/>
            <a:ext cx="2350513" cy="471223"/>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New dwellings</a:t>
            </a:r>
          </a:p>
          <a:p>
            <a:pPr algn="ctr"/>
            <a:r>
              <a:rPr lang="en-GB" sz="1400" b="1" dirty="0">
                <a:solidFill>
                  <a:schemeClr val="tx1"/>
                </a:solidFill>
              </a:rPr>
              <a:t> 2 200 MWh</a:t>
            </a:r>
          </a:p>
        </p:txBody>
      </p:sp>
      <p:sp>
        <p:nvSpPr>
          <p:cNvPr id="10" name="Rectangle 9">
            <a:extLst>
              <a:ext uri="{FF2B5EF4-FFF2-40B4-BE49-F238E27FC236}">
                <a16:creationId xmlns:a16="http://schemas.microsoft.com/office/drawing/2014/main" id="{D95A5559-3143-4867-9F3A-6AEAF8E18BA5}"/>
              </a:ext>
            </a:extLst>
          </p:cNvPr>
          <p:cNvSpPr/>
          <p:nvPr/>
        </p:nvSpPr>
        <p:spPr>
          <a:xfrm>
            <a:off x="3147107" y="5048834"/>
            <a:ext cx="2350513" cy="594641"/>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400" b="1" dirty="0">
                <a:solidFill>
                  <a:schemeClr val="tx1"/>
                </a:solidFill>
              </a:rPr>
              <a:t>New activities</a:t>
            </a:r>
          </a:p>
          <a:p>
            <a:pPr algn="ctr"/>
            <a:r>
              <a:rPr lang="en-GB" sz="1400" b="1" dirty="0">
                <a:solidFill>
                  <a:schemeClr val="tx1"/>
                </a:solidFill>
              </a:rPr>
              <a:t>4 000 MWh</a:t>
            </a:r>
          </a:p>
        </p:txBody>
      </p:sp>
      <p:sp>
        <p:nvSpPr>
          <p:cNvPr id="11" name="Flèche : droite 10">
            <a:extLst>
              <a:ext uri="{FF2B5EF4-FFF2-40B4-BE49-F238E27FC236}">
                <a16:creationId xmlns:a16="http://schemas.microsoft.com/office/drawing/2014/main" id="{902E215F-98F3-44CB-A62C-CC73DFD8C7BA}"/>
              </a:ext>
            </a:extLst>
          </p:cNvPr>
          <p:cNvSpPr/>
          <p:nvPr/>
        </p:nvSpPr>
        <p:spPr>
          <a:xfrm>
            <a:off x="8444126" y="4053091"/>
            <a:ext cx="433248" cy="3478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341480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6C43239-AC98-4310-BE56-8C1431D107EA}"/>
              </a:ext>
            </a:extLst>
          </p:cNvPr>
          <p:cNvSpPr>
            <a:spLocks noGrp="1"/>
          </p:cNvSpPr>
          <p:nvPr>
            <p:ph type="title"/>
          </p:nvPr>
        </p:nvSpPr>
        <p:spPr/>
        <p:txBody>
          <a:bodyPr/>
          <a:lstStyle/>
          <a:p>
            <a:r>
              <a:rPr lang="en-GB" dirty="0"/>
              <a:t>Time frames</a:t>
            </a:r>
          </a:p>
        </p:txBody>
      </p:sp>
      <p:sp>
        <p:nvSpPr>
          <p:cNvPr id="3" name="Espace réservé du contenu 2">
            <a:extLst>
              <a:ext uri="{FF2B5EF4-FFF2-40B4-BE49-F238E27FC236}">
                <a16:creationId xmlns:a16="http://schemas.microsoft.com/office/drawing/2014/main" id="{1ECC9101-4CE6-4139-AF47-788E6B5A771E}"/>
              </a:ext>
            </a:extLst>
          </p:cNvPr>
          <p:cNvSpPr>
            <a:spLocks noGrp="1"/>
          </p:cNvSpPr>
          <p:nvPr>
            <p:ph idx="1"/>
          </p:nvPr>
        </p:nvSpPr>
        <p:spPr/>
        <p:txBody>
          <a:bodyPr/>
          <a:lstStyle/>
          <a:p>
            <a:r>
              <a:rPr lang="en-GB" dirty="0"/>
              <a:t>In </a:t>
            </a:r>
            <a:r>
              <a:rPr lang="en-GB" dirty="0" err="1"/>
              <a:t>urbEN</a:t>
            </a:r>
            <a:r>
              <a:rPr lang="en-GB" dirty="0"/>
              <a:t> game we find two time frames:</a:t>
            </a:r>
          </a:p>
          <a:p>
            <a:pPr>
              <a:buAutoNum type="arabicPeriod"/>
            </a:pPr>
            <a:r>
              <a:rPr lang="en-GB" dirty="0"/>
              <a:t>The </a:t>
            </a:r>
            <a:r>
              <a:rPr lang="en-GB" b="1" dirty="0"/>
              <a:t>year</a:t>
            </a:r>
            <a:r>
              <a:rPr lang="en-GB" dirty="0"/>
              <a:t> for energy production and investment profitability;</a:t>
            </a:r>
          </a:p>
          <a:p>
            <a:pPr>
              <a:buAutoNum type="arabicPeriod"/>
            </a:pPr>
            <a:r>
              <a:rPr lang="en-GB" dirty="0"/>
              <a:t>The </a:t>
            </a:r>
            <a:r>
              <a:rPr lang="en-GB" b="1" dirty="0"/>
              <a:t>term of office </a:t>
            </a:r>
            <a:r>
              <a:rPr lang="en-GB" dirty="0"/>
              <a:t>for policies, decisions, and assessment.</a:t>
            </a:r>
          </a:p>
          <a:p>
            <a:pPr marL="0" indent="0">
              <a:buNone/>
            </a:pPr>
            <a:endParaRPr lang="en-GB" dirty="0"/>
          </a:p>
          <a:p>
            <a:pPr marL="0" indent="0">
              <a:buNone/>
            </a:pPr>
            <a:r>
              <a:rPr lang="en-GB" dirty="0"/>
              <a:t>Depending on the country, the term of office is generally 5 or 6 years.</a:t>
            </a:r>
          </a:p>
          <a:p>
            <a:pPr marL="0" indent="0">
              <a:buNone/>
            </a:pPr>
            <a:r>
              <a:rPr lang="en-GB" dirty="0"/>
              <a:t>Self-sufficiency energy strategies unfold on several terms of office. Long term goals are often set for 2040 or 2050.</a:t>
            </a:r>
          </a:p>
        </p:txBody>
      </p:sp>
    </p:spTree>
    <p:extLst>
      <p:ext uri="{BB962C8B-B14F-4D97-AF65-F5344CB8AC3E}">
        <p14:creationId xmlns:p14="http://schemas.microsoft.com/office/powerpoint/2010/main" val="54811370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3FC6E27-4027-4668-B4E0-08EE1A9E65F3}"/>
              </a:ext>
            </a:extLst>
          </p:cNvPr>
          <p:cNvSpPr>
            <a:spLocks noGrp="1"/>
          </p:cNvSpPr>
          <p:nvPr>
            <p:ph type="title"/>
          </p:nvPr>
        </p:nvSpPr>
        <p:spPr/>
        <p:txBody>
          <a:bodyPr/>
          <a:lstStyle/>
          <a:p>
            <a:r>
              <a:rPr lang="en-GB" dirty="0"/>
              <a:t>7 roles</a:t>
            </a:r>
          </a:p>
        </p:txBody>
      </p:sp>
      <p:sp>
        <p:nvSpPr>
          <p:cNvPr id="3" name="Espace réservé du contenu 2">
            <a:extLst>
              <a:ext uri="{FF2B5EF4-FFF2-40B4-BE49-F238E27FC236}">
                <a16:creationId xmlns:a16="http://schemas.microsoft.com/office/drawing/2014/main" id="{3F67288B-0998-4FBC-B028-2C2172B77A31}"/>
              </a:ext>
            </a:extLst>
          </p:cNvPr>
          <p:cNvSpPr>
            <a:spLocks noGrp="1"/>
          </p:cNvSpPr>
          <p:nvPr>
            <p:ph idx="1"/>
          </p:nvPr>
        </p:nvSpPr>
        <p:spPr>
          <a:xfrm>
            <a:off x="2589212" y="2133599"/>
            <a:ext cx="8915400" cy="4517571"/>
          </a:xfrm>
        </p:spPr>
        <p:txBody>
          <a:bodyPr>
            <a:normAutofit fontScale="70000" lnSpcReduction="20000"/>
          </a:bodyPr>
          <a:lstStyle/>
          <a:p>
            <a:r>
              <a:rPr lang="en-GB" sz="2400" b="1" dirty="0"/>
              <a:t>Local authority </a:t>
            </a:r>
            <a:r>
              <a:rPr lang="en-GB" sz="2400" dirty="0"/>
              <a:t>(LA) </a:t>
            </a:r>
            <a:r>
              <a:rPr lang="en-GB" sz="2400" dirty="0">
                <a:sym typeface="Wingdings" panose="05000000000000000000" pitchFamily="2" charset="2"/>
              </a:rPr>
              <a:t> </a:t>
            </a:r>
            <a:r>
              <a:rPr lang="en-GB" sz="2400" dirty="0"/>
              <a:t>4 departments: energy and environment, planning and housing, business activities, finance and local tax</a:t>
            </a:r>
          </a:p>
          <a:p>
            <a:r>
              <a:rPr lang="en-GB" sz="2400" b="1" dirty="0"/>
              <a:t>Non-governmental organization </a:t>
            </a:r>
            <a:r>
              <a:rPr lang="en-GB" sz="2400" dirty="0"/>
              <a:t>(NGO): qualitative regulation </a:t>
            </a:r>
            <a:r>
              <a:rPr lang="en-GB" sz="2400" dirty="0" err="1"/>
              <a:t>responsability</a:t>
            </a:r>
            <a:r>
              <a:rPr lang="en-GB" sz="2400" dirty="0"/>
              <a:t> in the game</a:t>
            </a:r>
          </a:p>
          <a:p>
            <a:r>
              <a:rPr lang="en-GB" sz="2400" b="1" dirty="0"/>
              <a:t>Private company </a:t>
            </a:r>
            <a:r>
              <a:rPr lang="en-GB" sz="2400" dirty="0"/>
              <a:t>(PRICO): manufacture, retail, services (with possible public service concession)</a:t>
            </a:r>
          </a:p>
          <a:p>
            <a:r>
              <a:rPr lang="en-GB" sz="2400" b="1" dirty="0"/>
              <a:t>Farmer</a:t>
            </a:r>
            <a:r>
              <a:rPr lang="en-GB" sz="2400" dirty="0"/>
              <a:t> (FARM): farm inputs for energy production from biomass</a:t>
            </a:r>
          </a:p>
          <a:p>
            <a:r>
              <a:rPr lang="en-GB" sz="2400" b="1" dirty="0"/>
              <a:t>Local energy operator </a:t>
            </a:r>
            <a:r>
              <a:rPr lang="en-GB" sz="2400" dirty="0"/>
              <a:t>(LOC-EN): depends directly on the local authority; </a:t>
            </a:r>
          </a:p>
          <a:p>
            <a:r>
              <a:rPr lang="en-GB" sz="2400" b="1" dirty="0"/>
              <a:t>National energy operator</a:t>
            </a:r>
            <a:r>
              <a:rPr lang="en-GB" sz="2400" dirty="0"/>
              <a:t>: (NAT-EN) independent from the locals; bigger financial means but also bigger structure costs (operating expenses)</a:t>
            </a:r>
          </a:p>
          <a:p>
            <a:r>
              <a:rPr lang="en-GB" sz="2400" b="1" dirty="0"/>
              <a:t>Property developer </a:t>
            </a:r>
            <a:r>
              <a:rPr lang="en-GB" sz="2400" dirty="0"/>
              <a:t>(DEV): dwellings, ordinary or « green » (positive energy buildings)</a:t>
            </a:r>
          </a:p>
          <a:p>
            <a:pPr>
              <a:buFont typeface="Wingdings" panose="05000000000000000000" pitchFamily="2" charset="2"/>
              <a:buChar char="q"/>
            </a:pPr>
            <a:r>
              <a:rPr lang="en-GB" sz="2400" b="1" i="1" dirty="0">
                <a:solidFill>
                  <a:srgbClr val="0070C0"/>
                </a:solidFill>
              </a:rPr>
              <a:t>Every role has its own area of know-how and expertise and can implement directly (as project owner) only a limited number of specific actions. But they may </a:t>
            </a:r>
            <a:r>
              <a:rPr lang="en-GB" sz="2400" b="1" i="1">
                <a:solidFill>
                  <a:srgbClr val="0070C0"/>
                </a:solidFill>
              </a:rPr>
              <a:t>find a co-investor </a:t>
            </a:r>
            <a:r>
              <a:rPr lang="en-GB" sz="2400" b="1" i="1" dirty="0">
                <a:solidFill>
                  <a:srgbClr val="0070C0"/>
                </a:solidFill>
              </a:rPr>
              <a:t>to contribute financially to their project. </a:t>
            </a:r>
          </a:p>
        </p:txBody>
      </p:sp>
    </p:spTree>
    <p:extLst>
      <p:ext uri="{BB962C8B-B14F-4D97-AF65-F5344CB8AC3E}">
        <p14:creationId xmlns:p14="http://schemas.microsoft.com/office/powerpoint/2010/main" val="9463865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06BEED8-6ABD-4458-8B23-CCBC19697E4E}"/>
              </a:ext>
            </a:extLst>
          </p:cNvPr>
          <p:cNvSpPr>
            <a:spLocks noGrp="1"/>
          </p:cNvSpPr>
          <p:nvPr>
            <p:ph type="title"/>
          </p:nvPr>
        </p:nvSpPr>
        <p:spPr>
          <a:xfrm>
            <a:off x="2592925" y="624110"/>
            <a:ext cx="8911687" cy="629726"/>
          </a:xfrm>
        </p:spPr>
        <p:txBody>
          <a:bodyPr>
            <a:normAutofit fontScale="90000"/>
          </a:bodyPr>
          <a:lstStyle/>
          <a:p>
            <a:r>
              <a:rPr lang="en-GB" dirty="0"/>
              <a:t>Roles’ pictograms</a:t>
            </a:r>
          </a:p>
        </p:txBody>
      </p:sp>
      <p:pic>
        <p:nvPicPr>
          <p:cNvPr id="5" name="Espace réservé du contenu 4">
            <a:extLst>
              <a:ext uri="{FF2B5EF4-FFF2-40B4-BE49-F238E27FC236}">
                <a16:creationId xmlns:a16="http://schemas.microsoft.com/office/drawing/2014/main" id="{109D370B-6630-47F7-9EE5-D04AA3D7C84B}"/>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520144" y="1782273"/>
            <a:ext cx="1260000" cy="5013861"/>
          </a:xfrm>
        </p:spPr>
      </p:pic>
      <p:pic>
        <p:nvPicPr>
          <p:cNvPr id="7" name="Image 6">
            <a:extLst>
              <a:ext uri="{FF2B5EF4-FFF2-40B4-BE49-F238E27FC236}">
                <a16:creationId xmlns:a16="http://schemas.microsoft.com/office/drawing/2014/main" id="{43340835-8D34-432D-81B8-6EAE061C9A5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0144" y="1782273"/>
            <a:ext cx="1260000" cy="3712869"/>
          </a:xfrm>
          <a:prstGeom prst="rect">
            <a:avLst/>
          </a:prstGeom>
        </p:spPr>
      </p:pic>
    </p:spTree>
    <p:extLst>
      <p:ext uri="{BB962C8B-B14F-4D97-AF65-F5344CB8AC3E}">
        <p14:creationId xmlns:p14="http://schemas.microsoft.com/office/powerpoint/2010/main" val="1854001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D2CD1F4-736A-4939-A372-38737B7DBB50}"/>
              </a:ext>
            </a:extLst>
          </p:cNvPr>
          <p:cNvSpPr>
            <a:spLocks noGrp="1"/>
          </p:cNvSpPr>
          <p:nvPr>
            <p:ph type="title"/>
          </p:nvPr>
        </p:nvSpPr>
        <p:spPr/>
        <p:txBody>
          <a:bodyPr/>
          <a:lstStyle/>
          <a:p>
            <a:r>
              <a:rPr lang="en-GB" dirty="0"/>
              <a:t>The NGO’s role: qualitative assessment and lobbying</a:t>
            </a:r>
          </a:p>
        </p:txBody>
      </p:sp>
      <p:sp>
        <p:nvSpPr>
          <p:cNvPr id="3" name="Espace réservé du contenu 2">
            <a:extLst>
              <a:ext uri="{FF2B5EF4-FFF2-40B4-BE49-F238E27FC236}">
                <a16:creationId xmlns:a16="http://schemas.microsoft.com/office/drawing/2014/main" id="{BEF08908-3C12-4B64-828F-3FC7C5975938}"/>
              </a:ext>
            </a:extLst>
          </p:cNvPr>
          <p:cNvSpPr>
            <a:spLocks noGrp="1"/>
          </p:cNvSpPr>
          <p:nvPr>
            <p:ph idx="1"/>
          </p:nvPr>
        </p:nvSpPr>
        <p:spPr/>
        <p:txBody>
          <a:bodyPr>
            <a:normAutofit lnSpcReduction="10000"/>
          </a:bodyPr>
          <a:lstStyle/>
          <a:p>
            <a:r>
              <a:rPr lang="en-GB" dirty="0"/>
              <a:t>The</a:t>
            </a:r>
            <a:r>
              <a:rPr lang="en-GB" dirty="0">
                <a:effectLst/>
                <a:ea typeface="Arial" panose="020B0604020202020204" pitchFamily="34" charset="0"/>
                <a:cs typeface="Times New Roman" panose="02020603050405020304" pitchFamily="18" charset="0"/>
              </a:rPr>
              <a:t>  </a:t>
            </a:r>
            <a:r>
              <a:rPr lang="en-GB" b="1" dirty="0">
                <a:effectLst/>
                <a:ea typeface="Arial" panose="020B0604020202020204" pitchFamily="34" charset="0"/>
                <a:cs typeface="Times New Roman" panose="02020603050405020304" pitchFamily="18" charset="0"/>
              </a:rPr>
              <a:t>quantitative</a:t>
            </a:r>
            <a:r>
              <a:rPr lang="en-GB" dirty="0">
                <a:effectLst/>
                <a:ea typeface="Arial" panose="020B0604020202020204" pitchFamily="34" charset="0"/>
                <a:cs typeface="Times New Roman" panose="02020603050405020304" pitchFamily="18" charset="0"/>
              </a:rPr>
              <a:t> assessment is produced by the software.</a:t>
            </a:r>
          </a:p>
          <a:p>
            <a:r>
              <a:rPr lang="en-GB" dirty="0">
                <a:effectLst/>
                <a:ea typeface="Arial" panose="020B0604020202020204" pitchFamily="34" charset="0"/>
                <a:cs typeface="Times New Roman" panose="02020603050405020304" pitchFamily="18" charset="0"/>
              </a:rPr>
              <a:t>The NGO is in charge of the energy planning policy </a:t>
            </a:r>
            <a:r>
              <a:rPr lang="en-GB" b="1" dirty="0">
                <a:effectLst/>
                <a:ea typeface="Arial" panose="020B0604020202020204" pitchFamily="34" charset="0"/>
                <a:cs typeface="Times New Roman" panose="02020603050405020304" pitchFamily="18" charset="0"/>
              </a:rPr>
              <a:t>qualitative</a:t>
            </a:r>
            <a:r>
              <a:rPr lang="en-GB" dirty="0">
                <a:effectLst/>
                <a:ea typeface="Arial" panose="020B0604020202020204" pitchFamily="34" charset="0"/>
                <a:cs typeface="Times New Roman" panose="02020603050405020304" pitchFamily="18" charset="0"/>
              </a:rPr>
              <a:t> assessment.</a:t>
            </a:r>
          </a:p>
          <a:p>
            <a:r>
              <a:rPr lang="en-GB" dirty="0">
                <a:effectLst/>
                <a:ea typeface="Arial" panose="020B0604020202020204" pitchFamily="34" charset="0"/>
                <a:cs typeface="Times New Roman" panose="02020603050405020304" pitchFamily="18" charset="0"/>
              </a:rPr>
              <a:t>They are also interested in other sustainable development pillars:</a:t>
            </a:r>
          </a:p>
          <a:p>
            <a:pPr marL="800100" lvl="1" indent="-342900">
              <a:buFont typeface="Arial" panose="020B0604020202020204" pitchFamily="34" charset="0"/>
              <a:buChar char="-"/>
            </a:pPr>
            <a:r>
              <a:rPr lang="en-GB" dirty="0">
                <a:effectLst/>
                <a:ea typeface="Arial" panose="020B0604020202020204" pitchFamily="34" charset="0"/>
                <a:cs typeface="Times New Roman" panose="02020603050405020304" pitchFamily="18" charset="0"/>
              </a:rPr>
              <a:t>Environment: compact urbanization and soil conservation;</a:t>
            </a:r>
          </a:p>
          <a:p>
            <a:pPr marL="800100" lvl="1" indent="-342900">
              <a:buFont typeface="Arial" panose="020B0604020202020204" pitchFamily="34" charset="0"/>
              <a:buChar char="-"/>
            </a:pPr>
            <a:r>
              <a:rPr lang="en-GB" dirty="0">
                <a:effectLst/>
                <a:ea typeface="Arial" panose="020B0604020202020204" pitchFamily="34" charset="0"/>
                <a:cs typeface="Times New Roman" panose="02020603050405020304" pitchFamily="18" charset="0"/>
              </a:rPr>
              <a:t>Social and functional mix;</a:t>
            </a:r>
          </a:p>
          <a:p>
            <a:pPr marL="800100" lvl="1" indent="-342900">
              <a:buFont typeface="Arial" panose="020B0604020202020204" pitchFamily="34" charset="0"/>
              <a:buChar char="-"/>
            </a:pPr>
            <a:r>
              <a:rPr lang="en-GB" dirty="0">
                <a:effectLst/>
                <a:ea typeface="Arial" panose="020B0604020202020204" pitchFamily="34" charset="0"/>
                <a:cs typeface="Times New Roman" panose="02020603050405020304" pitchFamily="18" charset="0"/>
              </a:rPr>
              <a:t>Biodiversity.</a:t>
            </a:r>
          </a:p>
          <a:p>
            <a:r>
              <a:rPr lang="en-GB" dirty="0">
                <a:effectLst/>
                <a:ea typeface="Arial" panose="020B0604020202020204" pitchFamily="34" charset="0"/>
                <a:cs typeface="Times New Roman" panose="02020603050405020304" pitchFamily="18" charset="0"/>
              </a:rPr>
              <a:t>They aim to increase </a:t>
            </a:r>
            <a:r>
              <a:rPr lang="en-GB" sz="1800" dirty="0">
                <a:solidFill>
                  <a:schemeClr val="tx1"/>
                </a:solidFill>
                <a:effectLst/>
                <a:ea typeface="Arial" panose="020B0604020202020204" pitchFamily="34" charset="0"/>
                <a:cs typeface="Times New Roman" panose="02020603050405020304" pitchFamily="18" charset="0"/>
              </a:rPr>
              <a:t>households buying power through energy savings and revenues from co-investment in local renewable energy production. They are able to raise money from citizens.</a:t>
            </a:r>
          </a:p>
          <a:p>
            <a:r>
              <a:rPr lang="en-GB" dirty="0">
                <a:solidFill>
                  <a:schemeClr val="tx1"/>
                </a:solidFill>
                <a:ea typeface="Arial" panose="020B0604020202020204" pitchFamily="34" charset="0"/>
                <a:cs typeface="Times New Roman" panose="02020603050405020304" pitchFamily="18" charset="0"/>
              </a:rPr>
              <a:t>They can sue and delay projects. </a:t>
            </a:r>
            <a:r>
              <a:rPr lang="en-GB" sz="1800" dirty="0">
                <a:solidFill>
                  <a:schemeClr val="tx1"/>
                </a:solidFill>
                <a:effectLst/>
                <a:ea typeface="Arial" panose="020B0604020202020204" pitchFamily="34" charset="0"/>
                <a:cs typeface="Times New Roman" panose="02020603050405020304" pitchFamily="18" charset="0"/>
              </a:rPr>
              <a:t>Within certain limits they commend the Local Authority for re-election.</a:t>
            </a:r>
          </a:p>
          <a:p>
            <a:endParaRPr lang="en-GB" dirty="0">
              <a:solidFill>
                <a:schemeClr val="tx1"/>
              </a:solidFill>
              <a:effectLst/>
              <a:ea typeface="Arial" panose="020B0604020202020204" pitchFamily="34" charset="0"/>
              <a:cs typeface="Times New Roman" panose="02020603050405020304" pitchFamily="18" charset="0"/>
            </a:endParaRPr>
          </a:p>
          <a:p>
            <a:endParaRPr lang="en-GB" dirty="0"/>
          </a:p>
        </p:txBody>
      </p:sp>
    </p:spTree>
    <p:extLst>
      <p:ext uri="{BB962C8B-B14F-4D97-AF65-F5344CB8AC3E}">
        <p14:creationId xmlns:p14="http://schemas.microsoft.com/office/powerpoint/2010/main" val="1896068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2D989E55-09AD-3691-860F-4DB15E5439F0}"/>
              </a:ext>
            </a:extLst>
          </p:cNvPr>
          <p:cNvSpPr>
            <a:spLocks noGrp="1"/>
          </p:cNvSpPr>
          <p:nvPr>
            <p:ph type="title"/>
          </p:nvPr>
        </p:nvSpPr>
        <p:spPr/>
        <p:txBody>
          <a:bodyPr>
            <a:normAutofit/>
          </a:bodyPr>
          <a:lstStyle/>
          <a:p>
            <a:r>
              <a:rPr lang="en-GB" dirty="0"/>
              <a:t>Interdependencies within the local system of actors </a:t>
            </a:r>
            <a:r>
              <a:rPr lang="en-GB" sz="2200" dirty="0"/>
              <a:t>(resulting from the rules of the game)</a:t>
            </a:r>
          </a:p>
        </p:txBody>
      </p:sp>
      <p:sp>
        <p:nvSpPr>
          <p:cNvPr id="3" name="Espace réservé du contenu 2">
            <a:extLst>
              <a:ext uri="{FF2B5EF4-FFF2-40B4-BE49-F238E27FC236}">
                <a16:creationId xmlns:a16="http://schemas.microsoft.com/office/drawing/2014/main" id="{CCC10404-63C4-1BF0-6E49-851D5C67052E}"/>
              </a:ext>
            </a:extLst>
          </p:cNvPr>
          <p:cNvSpPr>
            <a:spLocks noGrp="1"/>
          </p:cNvSpPr>
          <p:nvPr>
            <p:ph idx="1"/>
          </p:nvPr>
        </p:nvSpPr>
        <p:spPr>
          <a:xfrm>
            <a:off x="2589212" y="1905000"/>
            <a:ext cx="8915400" cy="4545806"/>
          </a:xfrm>
        </p:spPr>
        <p:txBody>
          <a:bodyPr>
            <a:normAutofit lnSpcReduction="10000"/>
          </a:bodyPr>
          <a:lstStyle/>
          <a:p>
            <a:pPr marL="0" indent="0">
              <a:buNone/>
            </a:pPr>
            <a:r>
              <a:rPr lang="en-GB" sz="2400" dirty="0"/>
              <a:t>Every actor has their </a:t>
            </a:r>
            <a:r>
              <a:rPr lang="en-GB" sz="2400" b="1" dirty="0"/>
              <a:t>specific know how and expertise </a:t>
            </a:r>
            <a:r>
              <a:rPr lang="en-GB" sz="2400" dirty="0"/>
              <a:t>but depends on others for:</a:t>
            </a:r>
          </a:p>
          <a:p>
            <a:pPr>
              <a:buFont typeface="Wingdings" panose="05000000000000000000" pitchFamily="2" charset="2"/>
              <a:buChar char="Ø"/>
            </a:pPr>
            <a:r>
              <a:rPr lang="en-GB" sz="2400" b="1" dirty="0"/>
              <a:t>Prerequisite</a:t>
            </a:r>
            <a:r>
              <a:rPr lang="en-GB" sz="2400" dirty="0"/>
              <a:t> actions (e.g. dwellings before new manufacture);</a:t>
            </a:r>
          </a:p>
          <a:p>
            <a:pPr>
              <a:buFont typeface="Wingdings" panose="05000000000000000000" pitchFamily="2" charset="2"/>
              <a:buChar char="Ø"/>
            </a:pPr>
            <a:r>
              <a:rPr lang="en-GB" sz="2400" b="1" dirty="0"/>
              <a:t>Storage</a:t>
            </a:r>
            <a:r>
              <a:rPr lang="en-GB" sz="2400" dirty="0"/>
              <a:t> systems for intermittent energy production;</a:t>
            </a:r>
          </a:p>
          <a:p>
            <a:pPr>
              <a:buFont typeface="Wingdings" panose="05000000000000000000" pitchFamily="2" charset="2"/>
              <a:buChar char="Ø"/>
            </a:pPr>
            <a:r>
              <a:rPr lang="en-GB" sz="2400" b="1" dirty="0"/>
              <a:t>Co-investment</a:t>
            </a:r>
            <a:r>
              <a:rPr lang="en-GB" sz="2400" dirty="0"/>
              <a:t> if their financial capacity is insufficient;</a:t>
            </a:r>
          </a:p>
          <a:p>
            <a:pPr>
              <a:buFont typeface="Wingdings" panose="05000000000000000000" pitchFamily="2" charset="2"/>
              <a:buChar char="Ø"/>
            </a:pPr>
            <a:r>
              <a:rPr lang="en-GB" sz="2400" b="1" dirty="0"/>
              <a:t>Authorization</a:t>
            </a:r>
            <a:r>
              <a:rPr lang="en-GB" sz="2400" dirty="0"/>
              <a:t> by the Local Authority before any action implementation;</a:t>
            </a:r>
          </a:p>
          <a:p>
            <a:pPr>
              <a:buFont typeface="Wingdings" panose="05000000000000000000" pitchFamily="2" charset="2"/>
              <a:buChar char="Ø"/>
            </a:pPr>
            <a:r>
              <a:rPr lang="en-GB" sz="2400" b="1" dirty="0"/>
              <a:t>Legal action </a:t>
            </a:r>
            <a:r>
              <a:rPr lang="en-GB" sz="2400" dirty="0"/>
              <a:t>and influence on popularity by the NGO;</a:t>
            </a:r>
          </a:p>
          <a:p>
            <a:pPr>
              <a:buFont typeface="Wingdings" panose="05000000000000000000" pitchFamily="2" charset="2"/>
              <a:buChar char="Ø"/>
            </a:pPr>
            <a:r>
              <a:rPr lang="en-GB" sz="2400" b="1" dirty="0"/>
              <a:t>Land</a:t>
            </a:r>
            <a:r>
              <a:rPr lang="en-GB" sz="2400" dirty="0"/>
              <a:t> purchase or lease: most actions need a place (one or several plots).</a:t>
            </a:r>
          </a:p>
          <a:p>
            <a:pPr marL="0" indent="0">
              <a:buNone/>
            </a:pPr>
            <a:endParaRPr lang="en-GB" dirty="0"/>
          </a:p>
        </p:txBody>
      </p:sp>
    </p:spTree>
    <p:extLst>
      <p:ext uri="{BB962C8B-B14F-4D97-AF65-F5344CB8AC3E}">
        <p14:creationId xmlns:p14="http://schemas.microsoft.com/office/powerpoint/2010/main" val="30430457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785D30C-A7DF-485F-8624-CDE20CA373DE}"/>
              </a:ext>
            </a:extLst>
          </p:cNvPr>
          <p:cNvSpPr>
            <a:spLocks noGrp="1"/>
          </p:cNvSpPr>
          <p:nvPr>
            <p:ph type="title"/>
          </p:nvPr>
        </p:nvSpPr>
        <p:spPr/>
        <p:txBody>
          <a:bodyPr/>
          <a:lstStyle/>
          <a:p>
            <a:r>
              <a:rPr lang="en-GB" dirty="0"/>
              <a:t>The game board</a:t>
            </a:r>
          </a:p>
        </p:txBody>
      </p:sp>
      <p:sp>
        <p:nvSpPr>
          <p:cNvPr id="3" name="Espace réservé du contenu 2">
            <a:extLst>
              <a:ext uri="{FF2B5EF4-FFF2-40B4-BE49-F238E27FC236}">
                <a16:creationId xmlns:a16="http://schemas.microsoft.com/office/drawing/2014/main" id="{BF0C2E84-09B3-4EC8-A36B-E0A382B1FD0C}"/>
              </a:ext>
            </a:extLst>
          </p:cNvPr>
          <p:cNvSpPr>
            <a:spLocks noGrp="1"/>
          </p:cNvSpPr>
          <p:nvPr>
            <p:ph idx="1"/>
          </p:nvPr>
        </p:nvSpPr>
        <p:spPr>
          <a:xfrm>
            <a:off x="2589212" y="1654629"/>
            <a:ext cx="8915400" cy="4920341"/>
          </a:xfrm>
        </p:spPr>
        <p:txBody>
          <a:bodyPr>
            <a:normAutofit/>
          </a:bodyPr>
          <a:lstStyle/>
          <a:p>
            <a:pPr marL="0" indent="0">
              <a:buNone/>
            </a:pPr>
            <a:r>
              <a:rPr lang="en-GB" dirty="0"/>
              <a:t>The game board represents a very simplified and stylized local situation with the following characteristics:</a:t>
            </a:r>
          </a:p>
          <a:p>
            <a:pPr>
              <a:buFont typeface="Wingdings" panose="05000000000000000000" pitchFamily="2" charset="2"/>
              <a:buChar char="q"/>
            </a:pPr>
            <a:r>
              <a:rPr lang="en-GB" dirty="0"/>
              <a:t>Spatial layout giving a general view on a varied local configuration as well as making the game user-friendly; no notion of scale or real distances, just abstract symbols (as in Chess, Go, Risk…)</a:t>
            </a:r>
          </a:p>
          <a:p>
            <a:pPr>
              <a:buFont typeface="Wingdings" panose="05000000000000000000" pitchFamily="2" charset="2"/>
              <a:buChar char="q"/>
            </a:pPr>
            <a:r>
              <a:rPr lang="en-GB" dirty="0"/>
              <a:t>Possible alternative between compact urbanization and urban sprawl, as it impacts energy consumption and types of projects (e.g. public transport);</a:t>
            </a:r>
          </a:p>
          <a:p>
            <a:pPr>
              <a:buFont typeface="Wingdings" panose="05000000000000000000" pitchFamily="2" charset="2"/>
              <a:buChar char="q"/>
            </a:pPr>
            <a:r>
              <a:rPr lang="en-GB" dirty="0"/>
              <a:t>Interactions between urban sectors and rural areas allowing for such projects as wind turbines, biogas (methanisation), biomass heating system, solar farm, hydropower, pumped storage power station…</a:t>
            </a:r>
          </a:p>
          <a:p>
            <a:pPr marL="0" indent="0">
              <a:buNone/>
            </a:pPr>
            <a:r>
              <a:rPr lang="en-GB" i="1" dirty="0"/>
              <a:t>Please note that big cities also interact with their rural and natural hinterland even if it is outside of their administrative boundaries.</a:t>
            </a:r>
          </a:p>
        </p:txBody>
      </p:sp>
    </p:spTree>
    <p:extLst>
      <p:ext uri="{BB962C8B-B14F-4D97-AF65-F5344CB8AC3E}">
        <p14:creationId xmlns:p14="http://schemas.microsoft.com/office/powerpoint/2010/main" val="10753981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95E0AB24-1BAA-4DCB-9CAD-03BFFC68FD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38462" y="164306"/>
            <a:ext cx="6315075" cy="6529388"/>
          </a:xfrm>
          <a:prstGeom prst="rect">
            <a:avLst/>
          </a:prstGeom>
        </p:spPr>
      </p:pic>
    </p:spTree>
    <p:extLst>
      <p:ext uri="{BB962C8B-B14F-4D97-AF65-F5344CB8AC3E}">
        <p14:creationId xmlns:p14="http://schemas.microsoft.com/office/powerpoint/2010/main" val="22313413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CE1BE706-4DB9-4932-A727-AB7BF3EEA498}"/>
              </a:ext>
            </a:extLst>
          </p:cNvPr>
          <p:cNvSpPr>
            <a:spLocks noGrp="1"/>
          </p:cNvSpPr>
          <p:nvPr>
            <p:ph type="title"/>
          </p:nvPr>
        </p:nvSpPr>
        <p:spPr/>
        <p:txBody>
          <a:bodyPr/>
          <a:lstStyle/>
          <a:p>
            <a:r>
              <a:rPr lang="fr-FR" dirty="0"/>
              <a:t>Part 1: basic notions</a:t>
            </a:r>
            <a:endParaRPr lang="en-GB" dirty="0"/>
          </a:p>
        </p:txBody>
      </p:sp>
      <p:sp>
        <p:nvSpPr>
          <p:cNvPr id="5" name="Espace réservé du texte 4">
            <a:extLst>
              <a:ext uri="{FF2B5EF4-FFF2-40B4-BE49-F238E27FC236}">
                <a16:creationId xmlns:a16="http://schemas.microsoft.com/office/drawing/2014/main" id="{699521F5-992A-4024-9241-130B1F6E7A24}"/>
              </a:ext>
            </a:extLst>
          </p:cNvPr>
          <p:cNvSpPr>
            <a:spLocks noGrp="1"/>
          </p:cNvSpPr>
          <p:nvPr>
            <p:ph type="body" idx="1"/>
          </p:nvPr>
        </p:nvSpPr>
        <p:spPr/>
        <p:txBody>
          <a:bodyPr/>
          <a:lstStyle/>
          <a:p>
            <a:endParaRPr lang="en-GB"/>
          </a:p>
        </p:txBody>
      </p:sp>
    </p:spTree>
    <p:extLst>
      <p:ext uri="{BB962C8B-B14F-4D97-AF65-F5344CB8AC3E}">
        <p14:creationId xmlns:p14="http://schemas.microsoft.com/office/powerpoint/2010/main" val="427003347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ED81DED-3625-4F5C-9FB5-E173E5BC9E21}"/>
              </a:ext>
            </a:extLst>
          </p:cNvPr>
          <p:cNvSpPr>
            <a:spLocks noGrp="1"/>
          </p:cNvSpPr>
          <p:nvPr>
            <p:ph type="title"/>
          </p:nvPr>
        </p:nvSpPr>
        <p:spPr/>
        <p:txBody>
          <a:bodyPr/>
          <a:lstStyle/>
          <a:p>
            <a:r>
              <a:rPr lang="en-GB" dirty="0"/>
              <a:t>Actions categories</a:t>
            </a:r>
          </a:p>
        </p:txBody>
      </p:sp>
      <p:graphicFrame>
        <p:nvGraphicFramePr>
          <p:cNvPr id="4" name="Tableau 4">
            <a:extLst>
              <a:ext uri="{FF2B5EF4-FFF2-40B4-BE49-F238E27FC236}">
                <a16:creationId xmlns:a16="http://schemas.microsoft.com/office/drawing/2014/main" id="{2ECE2AE9-CE4D-4467-861C-C0D42B68F408}"/>
              </a:ext>
            </a:extLst>
          </p:cNvPr>
          <p:cNvGraphicFramePr>
            <a:graphicFrameLocks noGrp="1"/>
          </p:cNvGraphicFramePr>
          <p:nvPr>
            <p:ph idx="1"/>
            <p:extLst>
              <p:ext uri="{D42A27DB-BD31-4B8C-83A1-F6EECF244321}">
                <p14:modId xmlns:p14="http://schemas.microsoft.com/office/powerpoint/2010/main" val="3332949888"/>
              </p:ext>
            </p:extLst>
          </p:nvPr>
        </p:nvGraphicFramePr>
        <p:xfrm>
          <a:off x="2590800" y="2133600"/>
          <a:ext cx="5091723" cy="2621280"/>
        </p:xfrm>
        <a:graphic>
          <a:graphicData uri="http://schemas.openxmlformats.org/drawingml/2006/table">
            <a:tbl>
              <a:tblPr firstRow="1" bandRow="1">
                <a:tableStyleId>{5C22544A-7EE6-4342-B048-85BDC9FD1C3A}</a:tableStyleId>
              </a:tblPr>
              <a:tblGrid>
                <a:gridCol w="910492">
                  <a:extLst>
                    <a:ext uri="{9D8B030D-6E8A-4147-A177-3AD203B41FA5}">
                      <a16:colId xmlns:a16="http://schemas.microsoft.com/office/drawing/2014/main" val="2356881059"/>
                    </a:ext>
                  </a:extLst>
                </a:gridCol>
                <a:gridCol w="4181231">
                  <a:extLst>
                    <a:ext uri="{9D8B030D-6E8A-4147-A177-3AD203B41FA5}">
                      <a16:colId xmlns:a16="http://schemas.microsoft.com/office/drawing/2014/main" val="319007959"/>
                    </a:ext>
                  </a:extLst>
                </a:gridCol>
              </a:tblGrid>
              <a:tr h="370840">
                <a:tc>
                  <a:txBody>
                    <a:bodyPr/>
                    <a:lstStyle/>
                    <a:p>
                      <a:r>
                        <a:rPr lang="fr-FR" sz="2000" dirty="0"/>
                        <a:t>TYPE</a:t>
                      </a:r>
                      <a:endParaRPr lang="en-GB" sz="2000" dirty="0"/>
                    </a:p>
                  </a:txBody>
                  <a:tcPr/>
                </a:tc>
                <a:tc>
                  <a:txBody>
                    <a:bodyPr/>
                    <a:lstStyle/>
                    <a:p>
                      <a:r>
                        <a:rPr lang="fr-FR" dirty="0"/>
                        <a:t>DESCRIPTION</a:t>
                      </a:r>
                      <a:endParaRPr lang="en-GB" dirty="0"/>
                    </a:p>
                  </a:txBody>
                  <a:tcPr/>
                </a:tc>
                <a:extLst>
                  <a:ext uri="{0D108BD9-81ED-4DB2-BD59-A6C34878D82A}">
                    <a16:rowId xmlns:a16="http://schemas.microsoft.com/office/drawing/2014/main" val="2771758401"/>
                  </a:ext>
                </a:extLst>
              </a:tr>
              <a:tr h="370840">
                <a:tc>
                  <a:txBody>
                    <a:bodyPr/>
                    <a:lstStyle/>
                    <a:p>
                      <a:r>
                        <a:rPr lang="fr-FR" b="1" dirty="0"/>
                        <a:t>A</a:t>
                      </a:r>
                      <a:endParaRPr lang="en-GB" b="1" dirty="0"/>
                    </a:p>
                  </a:txBody>
                  <a:tcPr/>
                </a:tc>
                <a:tc>
                  <a:txBody>
                    <a:bodyPr/>
                    <a:lstStyle/>
                    <a:p>
                      <a:r>
                        <a:rPr lang="en-GB" b="1" noProof="0"/>
                        <a:t>Activity</a:t>
                      </a:r>
                    </a:p>
                  </a:txBody>
                  <a:tcPr/>
                </a:tc>
                <a:extLst>
                  <a:ext uri="{0D108BD9-81ED-4DB2-BD59-A6C34878D82A}">
                    <a16:rowId xmlns:a16="http://schemas.microsoft.com/office/drawing/2014/main" val="3156019091"/>
                  </a:ext>
                </a:extLst>
              </a:tr>
              <a:tr h="370840">
                <a:tc>
                  <a:txBody>
                    <a:bodyPr/>
                    <a:lstStyle/>
                    <a:p>
                      <a:r>
                        <a:rPr lang="fr-FR" b="1" dirty="0"/>
                        <a:t>D</a:t>
                      </a:r>
                      <a:endParaRPr lang="en-GB" b="1" dirty="0"/>
                    </a:p>
                  </a:txBody>
                  <a:tcPr/>
                </a:tc>
                <a:tc>
                  <a:txBody>
                    <a:bodyPr/>
                    <a:lstStyle/>
                    <a:p>
                      <a:r>
                        <a:rPr lang="en-GB" b="1" noProof="0"/>
                        <a:t>Dwellings</a:t>
                      </a:r>
                    </a:p>
                  </a:txBody>
                  <a:tcPr/>
                </a:tc>
                <a:extLst>
                  <a:ext uri="{0D108BD9-81ED-4DB2-BD59-A6C34878D82A}">
                    <a16:rowId xmlns:a16="http://schemas.microsoft.com/office/drawing/2014/main" val="3078843833"/>
                  </a:ext>
                </a:extLst>
              </a:tr>
              <a:tr h="370840">
                <a:tc>
                  <a:txBody>
                    <a:bodyPr/>
                    <a:lstStyle/>
                    <a:p>
                      <a:r>
                        <a:rPr lang="fr-FR" b="1" dirty="0"/>
                        <a:t>Pc</a:t>
                      </a:r>
                      <a:endParaRPr lang="en-GB" b="1" dirty="0"/>
                    </a:p>
                  </a:txBody>
                  <a:tcPr/>
                </a:tc>
                <a:tc>
                  <a:txBody>
                    <a:bodyPr/>
                    <a:lstStyle/>
                    <a:p>
                      <a:r>
                        <a:rPr lang="en-GB" b="1" noProof="0"/>
                        <a:t>Continuous energy production</a:t>
                      </a:r>
                    </a:p>
                  </a:txBody>
                  <a:tcPr/>
                </a:tc>
                <a:extLst>
                  <a:ext uri="{0D108BD9-81ED-4DB2-BD59-A6C34878D82A}">
                    <a16:rowId xmlns:a16="http://schemas.microsoft.com/office/drawing/2014/main" val="3384400589"/>
                  </a:ext>
                </a:extLst>
              </a:tr>
              <a:tr h="370840">
                <a:tc>
                  <a:txBody>
                    <a:bodyPr/>
                    <a:lstStyle/>
                    <a:p>
                      <a:r>
                        <a:rPr lang="fr-FR" b="1" dirty="0"/>
                        <a:t>Pi</a:t>
                      </a:r>
                      <a:endParaRPr lang="en-GB" b="1" dirty="0"/>
                    </a:p>
                  </a:txBody>
                  <a:tcPr/>
                </a:tc>
                <a:tc>
                  <a:txBody>
                    <a:bodyPr/>
                    <a:lstStyle/>
                    <a:p>
                      <a:r>
                        <a:rPr lang="en-GB" b="1" noProof="0"/>
                        <a:t>Intermittent energy production</a:t>
                      </a:r>
                    </a:p>
                  </a:txBody>
                  <a:tcPr/>
                </a:tc>
                <a:extLst>
                  <a:ext uri="{0D108BD9-81ED-4DB2-BD59-A6C34878D82A}">
                    <a16:rowId xmlns:a16="http://schemas.microsoft.com/office/drawing/2014/main" val="2452908434"/>
                  </a:ext>
                </a:extLst>
              </a:tr>
              <a:tr h="370840">
                <a:tc>
                  <a:txBody>
                    <a:bodyPr/>
                    <a:lstStyle/>
                    <a:p>
                      <a:r>
                        <a:rPr lang="fr-FR" b="1" dirty="0"/>
                        <a:t>Sa</a:t>
                      </a:r>
                      <a:endParaRPr lang="en-GB" b="1" dirty="0"/>
                    </a:p>
                  </a:txBody>
                  <a:tcPr/>
                </a:tc>
                <a:tc>
                  <a:txBody>
                    <a:bodyPr/>
                    <a:lstStyle/>
                    <a:p>
                      <a:r>
                        <a:rPr lang="en-GB" b="1" noProof="0"/>
                        <a:t>Energy saving</a:t>
                      </a:r>
                    </a:p>
                  </a:txBody>
                  <a:tcPr/>
                </a:tc>
                <a:extLst>
                  <a:ext uri="{0D108BD9-81ED-4DB2-BD59-A6C34878D82A}">
                    <a16:rowId xmlns:a16="http://schemas.microsoft.com/office/drawing/2014/main" val="1879650526"/>
                  </a:ext>
                </a:extLst>
              </a:tr>
              <a:tr h="370840">
                <a:tc>
                  <a:txBody>
                    <a:bodyPr/>
                    <a:lstStyle/>
                    <a:p>
                      <a:r>
                        <a:rPr lang="fr-FR" b="1" dirty="0"/>
                        <a:t>St</a:t>
                      </a:r>
                      <a:endParaRPr lang="en-GB" b="1" dirty="0"/>
                    </a:p>
                  </a:txBody>
                  <a:tcPr/>
                </a:tc>
                <a:tc>
                  <a:txBody>
                    <a:bodyPr/>
                    <a:lstStyle/>
                    <a:p>
                      <a:r>
                        <a:rPr lang="en-GB" b="1" noProof="0" dirty="0"/>
                        <a:t>Energy storage</a:t>
                      </a:r>
                    </a:p>
                  </a:txBody>
                  <a:tcPr/>
                </a:tc>
                <a:extLst>
                  <a:ext uri="{0D108BD9-81ED-4DB2-BD59-A6C34878D82A}">
                    <a16:rowId xmlns:a16="http://schemas.microsoft.com/office/drawing/2014/main" val="2853028832"/>
                  </a:ext>
                </a:extLst>
              </a:tr>
            </a:tbl>
          </a:graphicData>
        </a:graphic>
      </p:graphicFrame>
    </p:spTree>
    <p:extLst>
      <p:ext uri="{BB962C8B-B14F-4D97-AF65-F5344CB8AC3E}">
        <p14:creationId xmlns:p14="http://schemas.microsoft.com/office/powerpoint/2010/main" val="21307433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9BDEDD1-24FF-4085-BF50-7516C3D9684D}"/>
              </a:ext>
            </a:extLst>
          </p:cNvPr>
          <p:cNvSpPr>
            <a:spLocks noGrp="1"/>
          </p:cNvSpPr>
          <p:nvPr>
            <p:ph type="title"/>
          </p:nvPr>
        </p:nvSpPr>
        <p:spPr>
          <a:xfrm>
            <a:off x="2560268" y="96152"/>
            <a:ext cx="8911687" cy="676733"/>
          </a:xfrm>
        </p:spPr>
        <p:txBody>
          <a:bodyPr/>
          <a:lstStyle/>
          <a:p>
            <a:r>
              <a:rPr lang="en-GB" dirty="0"/>
              <a:t>Actions’ pictograms</a:t>
            </a:r>
          </a:p>
        </p:txBody>
      </p:sp>
      <p:pic>
        <p:nvPicPr>
          <p:cNvPr id="5" name="Espace réservé du contenu 4">
            <a:extLst>
              <a:ext uri="{FF2B5EF4-FFF2-40B4-BE49-F238E27FC236}">
                <a16:creationId xmlns:a16="http://schemas.microsoft.com/office/drawing/2014/main" id="{C82B5EE5-1BDE-47AE-86FA-AAEB68E01EE5}"/>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221031" y="935183"/>
            <a:ext cx="4190935" cy="5688000"/>
          </a:xfrm>
        </p:spPr>
      </p:pic>
    </p:spTree>
    <p:extLst>
      <p:ext uri="{BB962C8B-B14F-4D97-AF65-F5344CB8AC3E}">
        <p14:creationId xmlns:p14="http://schemas.microsoft.com/office/powerpoint/2010/main" val="110018519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54CB44D-9ED7-EA7A-C4E2-2AE704B83297}"/>
              </a:ext>
            </a:extLst>
          </p:cNvPr>
          <p:cNvSpPr>
            <a:spLocks noGrp="1"/>
          </p:cNvSpPr>
          <p:nvPr>
            <p:ph type="title"/>
          </p:nvPr>
        </p:nvSpPr>
        <p:spPr/>
        <p:txBody>
          <a:bodyPr/>
          <a:lstStyle/>
          <a:p>
            <a:r>
              <a:rPr lang="fr-FR" dirty="0" err="1"/>
              <a:t>Activities</a:t>
            </a:r>
            <a:endParaRPr lang="en-GB" dirty="0"/>
          </a:p>
        </p:txBody>
      </p:sp>
      <p:pic>
        <p:nvPicPr>
          <p:cNvPr id="27" name="Espace réservé du contenu 26">
            <a:extLst>
              <a:ext uri="{FF2B5EF4-FFF2-40B4-BE49-F238E27FC236}">
                <a16:creationId xmlns:a16="http://schemas.microsoft.com/office/drawing/2014/main" id="{3568C102-F437-8C72-A69C-80F723675344}"/>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2925" y="2179317"/>
            <a:ext cx="1249683" cy="1249683"/>
          </a:xfrm>
        </p:spPr>
      </p:pic>
      <p:pic>
        <p:nvPicPr>
          <p:cNvPr id="33" name="Image 32">
            <a:extLst>
              <a:ext uri="{FF2B5EF4-FFF2-40B4-BE49-F238E27FC236}">
                <a16:creationId xmlns:a16="http://schemas.microsoft.com/office/drawing/2014/main" id="{D0CA45D5-FDB2-036A-8627-09AC560E06D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2608" y="2179317"/>
            <a:ext cx="1249683" cy="1249683"/>
          </a:xfrm>
          <a:prstGeom prst="rect">
            <a:avLst/>
          </a:prstGeom>
        </p:spPr>
      </p:pic>
      <p:pic>
        <p:nvPicPr>
          <p:cNvPr id="35" name="Image 34">
            <a:extLst>
              <a:ext uri="{FF2B5EF4-FFF2-40B4-BE49-F238E27FC236}">
                <a16:creationId xmlns:a16="http://schemas.microsoft.com/office/drawing/2014/main" id="{B054FFC2-E3EC-EBAA-40F9-B7FD81D273F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92291" y="2179317"/>
            <a:ext cx="1249683" cy="1249683"/>
          </a:xfrm>
          <a:prstGeom prst="rect">
            <a:avLst/>
          </a:prstGeom>
        </p:spPr>
      </p:pic>
      <p:pic>
        <p:nvPicPr>
          <p:cNvPr id="37" name="Image 36">
            <a:extLst>
              <a:ext uri="{FF2B5EF4-FFF2-40B4-BE49-F238E27FC236}">
                <a16:creationId xmlns:a16="http://schemas.microsoft.com/office/drawing/2014/main" id="{56B09A2C-F5C0-5D8C-9F19-4FDF0603978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41974" y="2179317"/>
            <a:ext cx="1249683" cy="1249683"/>
          </a:xfrm>
          <a:prstGeom prst="rect">
            <a:avLst/>
          </a:prstGeom>
        </p:spPr>
      </p:pic>
      <p:pic>
        <p:nvPicPr>
          <p:cNvPr id="39" name="Image 38">
            <a:extLst>
              <a:ext uri="{FF2B5EF4-FFF2-40B4-BE49-F238E27FC236}">
                <a16:creationId xmlns:a16="http://schemas.microsoft.com/office/drawing/2014/main" id="{9E160084-8C24-309C-50AF-6C2AC231B1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91657" y="2179317"/>
            <a:ext cx="1249683" cy="1249683"/>
          </a:xfrm>
          <a:prstGeom prst="rect">
            <a:avLst/>
          </a:prstGeom>
        </p:spPr>
      </p:pic>
      <p:pic>
        <p:nvPicPr>
          <p:cNvPr id="41" name="Image 40">
            <a:extLst>
              <a:ext uri="{FF2B5EF4-FFF2-40B4-BE49-F238E27FC236}">
                <a16:creationId xmlns:a16="http://schemas.microsoft.com/office/drawing/2014/main" id="{6B44FCCF-89C8-5413-23D3-6641D10413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11043" y="2179317"/>
            <a:ext cx="1249683" cy="1249683"/>
          </a:xfrm>
          <a:prstGeom prst="rect">
            <a:avLst/>
          </a:prstGeom>
        </p:spPr>
      </p:pic>
    </p:spTree>
    <p:extLst>
      <p:ext uri="{BB962C8B-B14F-4D97-AF65-F5344CB8AC3E}">
        <p14:creationId xmlns:p14="http://schemas.microsoft.com/office/powerpoint/2010/main" val="15337260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990F3D2-22D9-8DE1-6818-B3728EB26217}"/>
              </a:ext>
            </a:extLst>
          </p:cNvPr>
          <p:cNvSpPr>
            <a:spLocks noGrp="1"/>
          </p:cNvSpPr>
          <p:nvPr>
            <p:ph type="title"/>
          </p:nvPr>
        </p:nvSpPr>
        <p:spPr/>
        <p:txBody>
          <a:bodyPr/>
          <a:lstStyle/>
          <a:p>
            <a:r>
              <a:rPr lang="fr-FR" dirty="0" err="1"/>
              <a:t>Dwellings</a:t>
            </a:r>
            <a:br>
              <a:rPr lang="fr-FR" dirty="0"/>
            </a:br>
            <a:endParaRPr lang="en-GB" dirty="0"/>
          </a:p>
        </p:txBody>
      </p:sp>
      <p:pic>
        <p:nvPicPr>
          <p:cNvPr id="5" name="Espace réservé du contenu 4" descr="Une image contenant carré&#10;&#10;Description générée automatiquement">
            <a:extLst>
              <a:ext uri="{FF2B5EF4-FFF2-40B4-BE49-F238E27FC236}">
                <a16:creationId xmlns:a16="http://schemas.microsoft.com/office/drawing/2014/main" id="{10540F7E-D489-33D4-89D0-45F48526E2E9}"/>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44728" y="2254883"/>
            <a:ext cx="1249683" cy="1249683"/>
          </a:xfrm>
        </p:spPr>
      </p:pic>
      <p:pic>
        <p:nvPicPr>
          <p:cNvPr id="17" name="Image 16" descr="Une image contenant table&#10;&#10;Description générée automatiquement">
            <a:extLst>
              <a:ext uri="{FF2B5EF4-FFF2-40B4-BE49-F238E27FC236}">
                <a16:creationId xmlns:a16="http://schemas.microsoft.com/office/drawing/2014/main" id="{7BDB53D1-DF86-C2A8-50D2-8643FC94635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4411" y="2254883"/>
            <a:ext cx="1249683" cy="1249683"/>
          </a:xfrm>
          <a:prstGeom prst="rect">
            <a:avLst/>
          </a:prstGeom>
        </p:spPr>
      </p:pic>
      <p:pic>
        <p:nvPicPr>
          <p:cNvPr id="19" name="Image 18">
            <a:extLst>
              <a:ext uri="{FF2B5EF4-FFF2-40B4-BE49-F238E27FC236}">
                <a16:creationId xmlns:a16="http://schemas.microsoft.com/office/drawing/2014/main" id="{76447510-2C4E-3BF0-1E71-79CD9E7167E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44094" y="2254883"/>
            <a:ext cx="1249683" cy="1249683"/>
          </a:xfrm>
          <a:prstGeom prst="rect">
            <a:avLst/>
          </a:prstGeom>
        </p:spPr>
      </p:pic>
      <p:pic>
        <p:nvPicPr>
          <p:cNvPr id="21" name="Image 20">
            <a:extLst>
              <a:ext uri="{FF2B5EF4-FFF2-40B4-BE49-F238E27FC236}">
                <a16:creationId xmlns:a16="http://schemas.microsoft.com/office/drawing/2014/main" id="{EB522ED5-EC2E-072B-EE58-C3975E31C75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3777" y="2233112"/>
            <a:ext cx="1249683" cy="1249683"/>
          </a:xfrm>
          <a:prstGeom prst="rect">
            <a:avLst/>
          </a:prstGeom>
        </p:spPr>
      </p:pic>
      <p:pic>
        <p:nvPicPr>
          <p:cNvPr id="23" name="Image 22">
            <a:extLst>
              <a:ext uri="{FF2B5EF4-FFF2-40B4-BE49-F238E27FC236}">
                <a16:creationId xmlns:a16="http://schemas.microsoft.com/office/drawing/2014/main" id="{E862EB4F-2DEF-EB5F-1BB2-50C681463DE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43460" y="2211341"/>
            <a:ext cx="1249683" cy="1249683"/>
          </a:xfrm>
          <a:prstGeom prst="rect">
            <a:avLst/>
          </a:prstGeom>
        </p:spPr>
      </p:pic>
      <p:pic>
        <p:nvPicPr>
          <p:cNvPr id="25" name="Image 24">
            <a:extLst>
              <a:ext uri="{FF2B5EF4-FFF2-40B4-BE49-F238E27FC236}">
                <a16:creationId xmlns:a16="http://schemas.microsoft.com/office/drawing/2014/main" id="{447439BF-636D-BD60-2F5C-36934F733C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922430" y="2211341"/>
            <a:ext cx="1249683" cy="1249683"/>
          </a:xfrm>
          <a:prstGeom prst="rect">
            <a:avLst/>
          </a:prstGeom>
        </p:spPr>
      </p:pic>
    </p:spTree>
    <p:extLst>
      <p:ext uri="{BB962C8B-B14F-4D97-AF65-F5344CB8AC3E}">
        <p14:creationId xmlns:p14="http://schemas.microsoft.com/office/powerpoint/2010/main" val="81891759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DAFA3BA-D45A-8178-D741-19BF79C17E7E}"/>
              </a:ext>
            </a:extLst>
          </p:cNvPr>
          <p:cNvSpPr>
            <a:spLocks noGrp="1"/>
          </p:cNvSpPr>
          <p:nvPr>
            <p:ph type="title"/>
          </p:nvPr>
        </p:nvSpPr>
        <p:spPr/>
        <p:txBody>
          <a:bodyPr/>
          <a:lstStyle/>
          <a:p>
            <a:r>
              <a:rPr lang="fr-FR" dirty="0" err="1"/>
              <a:t>Continuous</a:t>
            </a:r>
            <a:r>
              <a:rPr lang="fr-FR" dirty="0"/>
              <a:t> </a:t>
            </a:r>
            <a:r>
              <a:rPr lang="fr-FR" dirty="0" err="1"/>
              <a:t>energy</a:t>
            </a:r>
            <a:r>
              <a:rPr lang="fr-FR" dirty="0"/>
              <a:t> production</a:t>
            </a:r>
            <a:endParaRPr lang="en-GB" dirty="0"/>
          </a:p>
        </p:txBody>
      </p:sp>
      <p:pic>
        <p:nvPicPr>
          <p:cNvPr id="5" name="Espace réservé du contenu 4">
            <a:extLst>
              <a:ext uri="{FF2B5EF4-FFF2-40B4-BE49-F238E27FC236}">
                <a16:creationId xmlns:a16="http://schemas.microsoft.com/office/drawing/2014/main" id="{15358823-B39C-FA6C-372D-0D1D40ABCA42}"/>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50171" y="1905000"/>
            <a:ext cx="1249683" cy="1249683"/>
          </a:xfrm>
        </p:spPr>
      </p:pic>
      <p:pic>
        <p:nvPicPr>
          <p:cNvPr id="7" name="Image 6">
            <a:extLst>
              <a:ext uri="{FF2B5EF4-FFF2-40B4-BE49-F238E27FC236}">
                <a16:creationId xmlns:a16="http://schemas.microsoft.com/office/drawing/2014/main" id="{32CBEEFA-8532-93A7-F1F6-CAD8C1CC830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99854" y="1904999"/>
            <a:ext cx="1249683" cy="1249683"/>
          </a:xfrm>
          <a:prstGeom prst="rect">
            <a:avLst/>
          </a:prstGeom>
        </p:spPr>
      </p:pic>
      <p:pic>
        <p:nvPicPr>
          <p:cNvPr id="9" name="Image 8" descr="Une image contenant flèche&#10;&#10;Description générée automatiquement">
            <a:extLst>
              <a:ext uri="{FF2B5EF4-FFF2-40B4-BE49-F238E27FC236}">
                <a16:creationId xmlns:a16="http://schemas.microsoft.com/office/drawing/2014/main" id="{F86D1F3E-6360-4D73-40DE-D85293AFD3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84222" y="1904999"/>
            <a:ext cx="1249683" cy="1249683"/>
          </a:xfrm>
          <a:prstGeom prst="rect">
            <a:avLst/>
          </a:prstGeom>
        </p:spPr>
      </p:pic>
      <p:pic>
        <p:nvPicPr>
          <p:cNvPr id="11" name="Image 10">
            <a:extLst>
              <a:ext uri="{FF2B5EF4-FFF2-40B4-BE49-F238E27FC236}">
                <a16:creationId xmlns:a16="http://schemas.microsoft.com/office/drawing/2014/main" id="{CEE38E79-D672-6174-F562-6D25C0411C3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33905" y="1904998"/>
            <a:ext cx="1249683" cy="1249683"/>
          </a:xfrm>
          <a:prstGeom prst="rect">
            <a:avLst/>
          </a:prstGeom>
        </p:spPr>
      </p:pic>
      <p:pic>
        <p:nvPicPr>
          <p:cNvPr id="13" name="Image 12" descr="Une image contenant texte&#10;&#10;Description générée automatiquement">
            <a:extLst>
              <a:ext uri="{FF2B5EF4-FFF2-40B4-BE49-F238E27FC236}">
                <a16:creationId xmlns:a16="http://schemas.microsoft.com/office/drawing/2014/main" id="{B3BA8229-4F99-5703-10AF-C7F9CDEB614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583588" y="1904997"/>
            <a:ext cx="1249683" cy="1249683"/>
          </a:xfrm>
          <a:prstGeom prst="rect">
            <a:avLst/>
          </a:prstGeom>
        </p:spPr>
      </p:pic>
      <p:pic>
        <p:nvPicPr>
          <p:cNvPr id="15" name="Image 14">
            <a:extLst>
              <a:ext uri="{FF2B5EF4-FFF2-40B4-BE49-F238E27FC236}">
                <a16:creationId xmlns:a16="http://schemas.microsoft.com/office/drawing/2014/main" id="{0D27F898-2925-6DE2-1F2C-81C6EB15646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833271" y="1904997"/>
            <a:ext cx="1249683" cy="1249683"/>
          </a:xfrm>
          <a:prstGeom prst="rect">
            <a:avLst/>
          </a:prstGeom>
        </p:spPr>
      </p:pic>
      <p:pic>
        <p:nvPicPr>
          <p:cNvPr id="17" name="Image 16" descr="Une image contenant texte&#10;&#10;Description générée automatiquement">
            <a:extLst>
              <a:ext uri="{FF2B5EF4-FFF2-40B4-BE49-F238E27FC236}">
                <a16:creationId xmlns:a16="http://schemas.microsoft.com/office/drawing/2014/main" id="{4D4E71DC-7835-AC1E-1BFA-DE62FFF4E24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0082954" y="1904997"/>
            <a:ext cx="1249683" cy="1249683"/>
          </a:xfrm>
          <a:prstGeom prst="rect">
            <a:avLst/>
          </a:prstGeom>
        </p:spPr>
      </p:pic>
    </p:spTree>
    <p:extLst>
      <p:ext uri="{BB962C8B-B14F-4D97-AF65-F5344CB8AC3E}">
        <p14:creationId xmlns:p14="http://schemas.microsoft.com/office/powerpoint/2010/main" val="21503199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CE6D03A-8196-93D0-3F60-8DE7A7B3F679}"/>
              </a:ext>
            </a:extLst>
          </p:cNvPr>
          <p:cNvSpPr>
            <a:spLocks noGrp="1"/>
          </p:cNvSpPr>
          <p:nvPr>
            <p:ph type="title"/>
          </p:nvPr>
        </p:nvSpPr>
        <p:spPr/>
        <p:txBody>
          <a:bodyPr/>
          <a:lstStyle/>
          <a:p>
            <a:r>
              <a:rPr lang="fr-FR" dirty="0"/>
              <a:t>Intermittent </a:t>
            </a:r>
            <a:r>
              <a:rPr lang="fr-FR" dirty="0" err="1"/>
              <a:t>energy</a:t>
            </a:r>
            <a:r>
              <a:rPr lang="fr-FR" dirty="0"/>
              <a:t> production </a:t>
            </a:r>
            <a:br>
              <a:rPr lang="fr-FR" dirty="0"/>
            </a:br>
            <a:r>
              <a:rPr lang="fr-FR" sz="2000" dirty="0"/>
              <a:t>(</a:t>
            </a:r>
            <a:r>
              <a:rPr lang="fr-FR" sz="2000" dirty="0" err="1"/>
              <a:t>needs</a:t>
            </a:r>
            <a:r>
              <a:rPr lang="fr-FR" sz="2000" dirty="0"/>
              <a:t> </a:t>
            </a:r>
            <a:r>
              <a:rPr lang="fr-FR" sz="2000" dirty="0" err="1"/>
              <a:t>storage</a:t>
            </a:r>
            <a:r>
              <a:rPr lang="fr-FR" sz="2000" dirty="0"/>
              <a:t>: one </a:t>
            </a:r>
            <a:r>
              <a:rPr lang="fr-FR" sz="2000" dirty="0" err="1"/>
              <a:t>month</a:t>
            </a:r>
            <a:r>
              <a:rPr lang="fr-FR" sz="2000" dirty="0"/>
              <a:t> in the </a:t>
            </a:r>
            <a:r>
              <a:rPr lang="fr-FR" sz="2000" dirty="0" err="1"/>
              <a:t>game</a:t>
            </a:r>
            <a:r>
              <a:rPr lang="fr-FR" sz="2000" dirty="0"/>
              <a:t>)</a:t>
            </a:r>
            <a:endParaRPr lang="en-GB" dirty="0"/>
          </a:p>
        </p:txBody>
      </p:sp>
      <p:pic>
        <p:nvPicPr>
          <p:cNvPr id="5" name="Espace réservé du contenu 4">
            <a:extLst>
              <a:ext uri="{FF2B5EF4-FFF2-40B4-BE49-F238E27FC236}">
                <a16:creationId xmlns:a16="http://schemas.microsoft.com/office/drawing/2014/main" id="{78488290-469C-B819-16D8-2AF11C90E4F1}"/>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58204" y="2124254"/>
            <a:ext cx="1249683" cy="1249683"/>
          </a:xfrm>
        </p:spPr>
      </p:pic>
      <p:pic>
        <p:nvPicPr>
          <p:cNvPr id="7" name="Image 6">
            <a:extLst>
              <a:ext uri="{FF2B5EF4-FFF2-40B4-BE49-F238E27FC236}">
                <a16:creationId xmlns:a16="http://schemas.microsoft.com/office/drawing/2014/main" id="{BFDD94D8-61DB-2A59-13D0-ABD6156CEC2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07063" y="2124253"/>
            <a:ext cx="1249683" cy="1249683"/>
          </a:xfrm>
          <a:prstGeom prst="rect">
            <a:avLst/>
          </a:prstGeom>
        </p:spPr>
      </p:pic>
      <p:pic>
        <p:nvPicPr>
          <p:cNvPr id="9" name="Image 8" descr="Une image contenant texte&#10;&#10;Description générée automatiquement">
            <a:extLst>
              <a:ext uri="{FF2B5EF4-FFF2-40B4-BE49-F238E27FC236}">
                <a16:creationId xmlns:a16="http://schemas.microsoft.com/office/drawing/2014/main" id="{8D16EF48-5EAA-8C93-FFD5-4D4A3FB588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00289" y="2124253"/>
            <a:ext cx="1249683" cy="1249683"/>
          </a:xfrm>
          <a:prstGeom prst="rect">
            <a:avLst/>
          </a:prstGeom>
        </p:spPr>
      </p:pic>
      <p:pic>
        <p:nvPicPr>
          <p:cNvPr id="11" name="Image 10" descr="Une image contenant texte&#10;&#10;Description générée automatiquement">
            <a:extLst>
              <a:ext uri="{FF2B5EF4-FFF2-40B4-BE49-F238E27FC236}">
                <a16:creationId xmlns:a16="http://schemas.microsoft.com/office/drawing/2014/main" id="{98500A77-6E71-43F7-8645-46295B3A250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49972" y="2064380"/>
            <a:ext cx="1249683" cy="1249683"/>
          </a:xfrm>
          <a:prstGeom prst="rect">
            <a:avLst/>
          </a:prstGeom>
        </p:spPr>
      </p:pic>
    </p:spTree>
    <p:extLst>
      <p:ext uri="{BB962C8B-B14F-4D97-AF65-F5344CB8AC3E}">
        <p14:creationId xmlns:p14="http://schemas.microsoft.com/office/powerpoint/2010/main" val="19106904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8EF3A71-3535-A048-668F-DF4717B01B85}"/>
              </a:ext>
            </a:extLst>
          </p:cNvPr>
          <p:cNvSpPr>
            <a:spLocks noGrp="1"/>
          </p:cNvSpPr>
          <p:nvPr>
            <p:ph type="title"/>
          </p:nvPr>
        </p:nvSpPr>
        <p:spPr/>
        <p:txBody>
          <a:bodyPr/>
          <a:lstStyle/>
          <a:p>
            <a:r>
              <a:rPr lang="fr-FR" dirty="0"/>
              <a:t>Energy </a:t>
            </a:r>
            <a:r>
              <a:rPr lang="fr-FR" dirty="0" err="1"/>
              <a:t>storage</a:t>
            </a:r>
            <a:endParaRPr lang="en-GB" dirty="0"/>
          </a:p>
        </p:txBody>
      </p:sp>
      <p:pic>
        <p:nvPicPr>
          <p:cNvPr id="5" name="Espace réservé du contenu 4">
            <a:extLst>
              <a:ext uri="{FF2B5EF4-FFF2-40B4-BE49-F238E27FC236}">
                <a16:creationId xmlns:a16="http://schemas.microsoft.com/office/drawing/2014/main" id="{0A9B73E9-3C68-E93D-0132-8E39F2C0AC8A}"/>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786242" y="1492883"/>
            <a:ext cx="1249683" cy="1249683"/>
          </a:xfrm>
        </p:spPr>
      </p:pic>
      <p:pic>
        <p:nvPicPr>
          <p:cNvPr id="7" name="Image 6">
            <a:extLst>
              <a:ext uri="{FF2B5EF4-FFF2-40B4-BE49-F238E27FC236}">
                <a16:creationId xmlns:a16="http://schemas.microsoft.com/office/drawing/2014/main" id="{3DCC0175-BE96-45AB-317D-0185BE73D3B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35925" y="1492882"/>
            <a:ext cx="1249683" cy="1249683"/>
          </a:xfrm>
          <a:prstGeom prst="rect">
            <a:avLst/>
          </a:prstGeom>
        </p:spPr>
      </p:pic>
      <p:pic>
        <p:nvPicPr>
          <p:cNvPr id="9" name="Image 8">
            <a:extLst>
              <a:ext uri="{FF2B5EF4-FFF2-40B4-BE49-F238E27FC236}">
                <a16:creationId xmlns:a16="http://schemas.microsoft.com/office/drawing/2014/main" id="{3EE9B49C-2916-63D7-51E9-C2EB737E0C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285608" y="1492881"/>
            <a:ext cx="1249683" cy="1249683"/>
          </a:xfrm>
          <a:prstGeom prst="rect">
            <a:avLst/>
          </a:prstGeom>
        </p:spPr>
      </p:pic>
      <p:pic>
        <p:nvPicPr>
          <p:cNvPr id="11" name="Image 10">
            <a:extLst>
              <a:ext uri="{FF2B5EF4-FFF2-40B4-BE49-F238E27FC236}">
                <a16:creationId xmlns:a16="http://schemas.microsoft.com/office/drawing/2014/main" id="{B500D04C-2AE5-46BA-AB18-46572630D6B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0585" y="1492880"/>
            <a:ext cx="1249683" cy="1249683"/>
          </a:xfrm>
          <a:prstGeom prst="rect">
            <a:avLst/>
          </a:prstGeom>
        </p:spPr>
      </p:pic>
    </p:spTree>
    <p:extLst>
      <p:ext uri="{BB962C8B-B14F-4D97-AF65-F5344CB8AC3E}">
        <p14:creationId xmlns:p14="http://schemas.microsoft.com/office/powerpoint/2010/main" val="40733228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B0354475-F583-AD20-5E27-5928343616A4}"/>
              </a:ext>
            </a:extLst>
          </p:cNvPr>
          <p:cNvSpPr>
            <a:spLocks noGrp="1"/>
          </p:cNvSpPr>
          <p:nvPr>
            <p:ph type="title"/>
          </p:nvPr>
        </p:nvSpPr>
        <p:spPr>
          <a:xfrm>
            <a:off x="2592924" y="171553"/>
            <a:ext cx="8911687" cy="740666"/>
          </a:xfrm>
        </p:spPr>
        <p:txBody>
          <a:bodyPr/>
          <a:lstStyle/>
          <a:p>
            <a:r>
              <a:rPr lang="fr-FR" dirty="0"/>
              <a:t>Energy </a:t>
            </a:r>
            <a:r>
              <a:rPr lang="fr-FR" dirty="0" err="1"/>
              <a:t>storage</a:t>
            </a:r>
            <a:endParaRPr lang="en-GB" dirty="0"/>
          </a:p>
        </p:txBody>
      </p:sp>
      <p:sp>
        <p:nvSpPr>
          <p:cNvPr id="6" name="Espace réservé du contenu 5">
            <a:extLst>
              <a:ext uri="{FF2B5EF4-FFF2-40B4-BE49-F238E27FC236}">
                <a16:creationId xmlns:a16="http://schemas.microsoft.com/office/drawing/2014/main" id="{7945B2FA-9887-78F7-2AEE-0F60844E5077}"/>
              </a:ext>
            </a:extLst>
          </p:cNvPr>
          <p:cNvSpPr>
            <a:spLocks noGrp="1"/>
          </p:cNvSpPr>
          <p:nvPr>
            <p:ph sz="half" idx="2"/>
          </p:nvPr>
        </p:nvSpPr>
        <p:spPr>
          <a:xfrm>
            <a:off x="4080680" y="1112292"/>
            <a:ext cx="7423931" cy="5094902"/>
          </a:xfrm>
        </p:spPr>
        <p:txBody>
          <a:bodyPr/>
          <a:lstStyle/>
          <a:p>
            <a:pPr marL="0" indent="0">
              <a:buNone/>
            </a:pPr>
            <a:endParaRPr lang="en-GB" dirty="0"/>
          </a:p>
          <a:p>
            <a:pPr marL="0" indent="0">
              <a:buNone/>
            </a:pPr>
            <a:r>
              <a:rPr lang="en-GB" dirty="0"/>
              <a:t>BATTERIES: Electricity storing capacity through batteries.</a:t>
            </a:r>
          </a:p>
          <a:p>
            <a:pPr marL="0" indent="0">
              <a:buNone/>
            </a:pPr>
            <a:endParaRPr lang="en-GB" dirty="0"/>
          </a:p>
          <a:p>
            <a:pPr marL="0" indent="0">
              <a:buNone/>
            </a:pPr>
            <a:endParaRPr lang="en-GB" dirty="0"/>
          </a:p>
          <a:p>
            <a:pPr marL="0" indent="0">
              <a:buNone/>
            </a:pPr>
            <a:r>
              <a:rPr lang="en-GB" dirty="0"/>
              <a:t>PUMPED STORAGE POWER STATION: two successive dams with a sufficient level difference between the two.</a:t>
            </a:r>
          </a:p>
          <a:p>
            <a:pPr marL="0" indent="0">
              <a:buNone/>
            </a:pPr>
            <a:endParaRPr lang="en-GB" dirty="0"/>
          </a:p>
          <a:p>
            <a:pPr marL="0" indent="0">
              <a:buNone/>
            </a:pPr>
            <a:endParaRPr lang="en-GB" dirty="0"/>
          </a:p>
          <a:p>
            <a:pPr marL="0" indent="0">
              <a:buNone/>
            </a:pPr>
            <a:r>
              <a:rPr lang="en-GB" dirty="0"/>
              <a:t>POWER TO GAS: storage through producing hydrogen with electricity (water electrolysis).</a:t>
            </a:r>
          </a:p>
          <a:p>
            <a:pPr marL="0" indent="0">
              <a:buNone/>
            </a:pPr>
            <a:endParaRPr lang="en-GB" dirty="0"/>
          </a:p>
          <a:p>
            <a:pPr marL="0" indent="0">
              <a:buNone/>
            </a:pPr>
            <a:r>
              <a:rPr lang="en-GB" dirty="0"/>
              <a:t>REINFORCEMENT OF HIGH VOLTAGE ELECTRICITY NETWORK: Reinforcing electric lines to allow outward transfer of renewable excess energy locally produced (wind turbines, solar panels).</a:t>
            </a:r>
          </a:p>
        </p:txBody>
      </p:sp>
      <p:pic>
        <p:nvPicPr>
          <p:cNvPr id="7" name="Espace réservé du contenu 4">
            <a:extLst>
              <a:ext uri="{FF2B5EF4-FFF2-40B4-BE49-F238E27FC236}">
                <a16:creationId xmlns:a16="http://schemas.microsoft.com/office/drawing/2014/main" id="{9BFDD60A-4751-8665-1697-1F3468D58843}"/>
              </a:ext>
            </a:extLst>
          </p:cNvPr>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830997" y="1112292"/>
            <a:ext cx="1249683" cy="1249683"/>
          </a:xfrm>
        </p:spPr>
      </p:pic>
      <p:pic>
        <p:nvPicPr>
          <p:cNvPr id="8" name="Image 7">
            <a:extLst>
              <a:ext uri="{FF2B5EF4-FFF2-40B4-BE49-F238E27FC236}">
                <a16:creationId xmlns:a16="http://schemas.microsoft.com/office/drawing/2014/main" id="{0E714EE2-83A3-1207-6AC6-6245E554E86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30997" y="2458145"/>
            <a:ext cx="1249683" cy="1249683"/>
          </a:xfrm>
          <a:prstGeom prst="rect">
            <a:avLst/>
          </a:prstGeom>
        </p:spPr>
      </p:pic>
      <p:pic>
        <p:nvPicPr>
          <p:cNvPr id="9" name="Image 8">
            <a:extLst>
              <a:ext uri="{FF2B5EF4-FFF2-40B4-BE49-F238E27FC236}">
                <a16:creationId xmlns:a16="http://schemas.microsoft.com/office/drawing/2014/main" id="{A75F58CD-6B82-90C5-C850-3554AC8BCD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30996" y="3707828"/>
            <a:ext cx="1249683" cy="1249683"/>
          </a:xfrm>
          <a:prstGeom prst="rect">
            <a:avLst/>
          </a:prstGeom>
        </p:spPr>
      </p:pic>
      <p:pic>
        <p:nvPicPr>
          <p:cNvPr id="10" name="Image 9">
            <a:extLst>
              <a:ext uri="{FF2B5EF4-FFF2-40B4-BE49-F238E27FC236}">
                <a16:creationId xmlns:a16="http://schemas.microsoft.com/office/drawing/2014/main" id="{8DD8259D-C400-DF09-9041-E97611CF389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30996" y="4957511"/>
            <a:ext cx="1249683" cy="1249683"/>
          </a:xfrm>
          <a:prstGeom prst="rect">
            <a:avLst/>
          </a:prstGeom>
        </p:spPr>
      </p:pic>
    </p:spTree>
    <p:extLst>
      <p:ext uri="{BB962C8B-B14F-4D97-AF65-F5344CB8AC3E}">
        <p14:creationId xmlns:p14="http://schemas.microsoft.com/office/powerpoint/2010/main" val="270096169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36A28A5-F4AA-43EF-2638-40EEE073C631}"/>
              </a:ext>
            </a:extLst>
          </p:cNvPr>
          <p:cNvSpPr>
            <a:spLocks noGrp="1"/>
          </p:cNvSpPr>
          <p:nvPr>
            <p:ph type="title"/>
          </p:nvPr>
        </p:nvSpPr>
        <p:spPr/>
        <p:txBody>
          <a:bodyPr/>
          <a:lstStyle/>
          <a:p>
            <a:r>
              <a:rPr lang="fr-FR" dirty="0"/>
              <a:t>Energy </a:t>
            </a:r>
            <a:r>
              <a:rPr lang="fr-FR" dirty="0" err="1"/>
              <a:t>savings</a:t>
            </a:r>
            <a:br>
              <a:rPr lang="fr-FR" dirty="0"/>
            </a:br>
            <a:endParaRPr lang="en-GB" dirty="0"/>
          </a:p>
        </p:txBody>
      </p:sp>
      <p:pic>
        <p:nvPicPr>
          <p:cNvPr id="5" name="Espace réservé du contenu 4">
            <a:extLst>
              <a:ext uri="{FF2B5EF4-FFF2-40B4-BE49-F238E27FC236}">
                <a16:creationId xmlns:a16="http://schemas.microsoft.com/office/drawing/2014/main" id="{0DEE778B-8347-B85D-BA32-9154EA61343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699156" y="1514654"/>
            <a:ext cx="1249683" cy="1249683"/>
          </a:xfrm>
        </p:spPr>
      </p:pic>
      <p:pic>
        <p:nvPicPr>
          <p:cNvPr id="7" name="Image 6">
            <a:extLst>
              <a:ext uri="{FF2B5EF4-FFF2-40B4-BE49-F238E27FC236}">
                <a16:creationId xmlns:a16="http://schemas.microsoft.com/office/drawing/2014/main" id="{4810D07C-7695-1E7E-5035-526CB9A742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48839" y="1514653"/>
            <a:ext cx="1249683" cy="1249683"/>
          </a:xfrm>
          <a:prstGeom prst="rect">
            <a:avLst/>
          </a:prstGeom>
        </p:spPr>
      </p:pic>
      <p:pic>
        <p:nvPicPr>
          <p:cNvPr id="9" name="Image 8">
            <a:extLst>
              <a:ext uri="{FF2B5EF4-FFF2-40B4-BE49-F238E27FC236}">
                <a16:creationId xmlns:a16="http://schemas.microsoft.com/office/drawing/2014/main" id="{975356B4-53C1-CBF7-0404-3778855C211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8522" y="1503766"/>
            <a:ext cx="1249683" cy="1249683"/>
          </a:xfrm>
          <a:prstGeom prst="rect">
            <a:avLst/>
          </a:prstGeom>
        </p:spPr>
      </p:pic>
      <p:pic>
        <p:nvPicPr>
          <p:cNvPr id="11" name="Image 10">
            <a:extLst>
              <a:ext uri="{FF2B5EF4-FFF2-40B4-BE49-F238E27FC236}">
                <a16:creationId xmlns:a16="http://schemas.microsoft.com/office/drawing/2014/main" id="{EB94FA00-6C90-3209-2FCF-19A39472905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23926" y="1503766"/>
            <a:ext cx="1249683" cy="1249683"/>
          </a:xfrm>
          <a:prstGeom prst="rect">
            <a:avLst/>
          </a:prstGeom>
        </p:spPr>
      </p:pic>
      <p:pic>
        <p:nvPicPr>
          <p:cNvPr id="13" name="Image 12">
            <a:extLst>
              <a:ext uri="{FF2B5EF4-FFF2-40B4-BE49-F238E27FC236}">
                <a16:creationId xmlns:a16="http://schemas.microsoft.com/office/drawing/2014/main" id="{8AD9F31D-7CFE-90B7-C362-854BCFBCF3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73609" y="1503765"/>
            <a:ext cx="1249683" cy="1249683"/>
          </a:xfrm>
          <a:prstGeom prst="rect">
            <a:avLst/>
          </a:prstGeom>
        </p:spPr>
      </p:pic>
      <p:pic>
        <p:nvPicPr>
          <p:cNvPr id="15" name="Image 14">
            <a:extLst>
              <a:ext uri="{FF2B5EF4-FFF2-40B4-BE49-F238E27FC236}">
                <a16:creationId xmlns:a16="http://schemas.microsoft.com/office/drawing/2014/main" id="{F98BA075-6053-CE46-D07A-3DE9488947B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723435" y="2764336"/>
            <a:ext cx="1249683" cy="1249683"/>
          </a:xfrm>
          <a:prstGeom prst="rect">
            <a:avLst/>
          </a:prstGeom>
        </p:spPr>
      </p:pic>
      <p:pic>
        <p:nvPicPr>
          <p:cNvPr id="17" name="Image 16" descr="Une image contenant texte&#10;&#10;Description générée automatiquement">
            <a:extLst>
              <a:ext uri="{FF2B5EF4-FFF2-40B4-BE49-F238E27FC236}">
                <a16:creationId xmlns:a16="http://schemas.microsoft.com/office/drawing/2014/main" id="{DAC2E627-E8C0-F864-8719-017D9611627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014094" y="2764335"/>
            <a:ext cx="1249683" cy="1249683"/>
          </a:xfrm>
          <a:prstGeom prst="rect">
            <a:avLst/>
          </a:prstGeom>
        </p:spPr>
      </p:pic>
      <p:pic>
        <p:nvPicPr>
          <p:cNvPr id="19" name="Image 18">
            <a:extLst>
              <a:ext uri="{FF2B5EF4-FFF2-40B4-BE49-F238E27FC236}">
                <a16:creationId xmlns:a16="http://schemas.microsoft.com/office/drawing/2014/main" id="{EA11C443-CEF4-E2E3-D322-7486D5AE862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263777" y="2753448"/>
            <a:ext cx="1249683" cy="1249683"/>
          </a:xfrm>
          <a:prstGeom prst="rect">
            <a:avLst/>
          </a:prstGeom>
        </p:spPr>
      </p:pic>
      <p:pic>
        <p:nvPicPr>
          <p:cNvPr id="21" name="Image 20" descr="Une image contenant texte&#10;&#10;Description générée automatiquement">
            <a:extLst>
              <a:ext uri="{FF2B5EF4-FFF2-40B4-BE49-F238E27FC236}">
                <a16:creationId xmlns:a16="http://schemas.microsoft.com/office/drawing/2014/main" id="{E5273E80-9ACC-FFA0-0BF4-793E6A3A894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263777" y="2764334"/>
            <a:ext cx="1249683" cy="1249683"/>
          </a:xfrm>
          <a:prstGeom prst="rect">
            <a:avLst/>
          </a:prstGeom>
        </p:spPr>
      </p:pic>
    </p:spTree>
    <p:extLst>
      <p:ext uri="{BB962C8B-B14F-4D97-AF65-F5344CB8AC3E}">
        <p14:creationId xmlns:p14="http://schemas.microsoft.com/office/powerpoint/2010/main" val="29679477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608A9EB-94F4-4E22-857B-6D746E87439E}"/>
              </a:ext>
            </a:extLst>
          </p:cNvPr>
          <p:cNvSpPr>
            <a:spLocks noGrp="1"/>
          </p:cNvSpPr>
          <p:nvPr>
            <p:ph type="title"/>
          </p:nvPr>
        </p:nvSpPr>
        <p:spPr/>
        <p:txBody>
          <a:bodyPr>
            <a:normAutofit fontScale="90000"/>
          </a:bodyPr>
          <a:lstStyle/>
          <a:p>
            <a:r>
              <a:rPr lang="en-GB" dirty="0">
                <a:effectLst/>
                <a:ea typeface="Arial" panose="020B0604020202020204" pitchFamily="34" charset="0"/>
                <a:cs typeface="Arial" panose="020B0604020202020204" pitchFamily="34" charset="0"/>
              </a:rPr>
              <a:t>Game’s progression</a:t>
            </a:r>
            <a:br>
              <a:rPr lang="en-GB" sz="1800" dirty="0">
                <a:effectLst/>
                <a:latin typeface="Arial" panose="020B0604020202020204" pitchFamily="34" charset="0"/>
                <a:ea typeface="Arial" panose="020B0604020202020204" pitchFamily="34" charset="0"/>
                <a:cs typeface="Arial" panose="020B0604020202020204" pitchFamily="34" charset="0"/>
              </a:rPr>
            </a:br>
            <a:r>
              <a:rPr lang="en-GB" sz="2400" dirty="0">
                <a:effectLst/>
                <a:latin typeface="+mn-lt"/>
                <a:ea typeface="Arial" panose="020B0604020202020204" pitchFamily="34" charset="0"/>
              </a:rPr>
              <a:t>Several local authority’s terms of office (4 to 6 years), each comprising of 4 stages:</a:t>
            </a:r>
            <a:endParaRPr lang="en-GB" sz="2400" dirty="0">
              <a:latin typeface="+mn-lt"/>
            </a:endParaRPr>
          </a:p>
        </p:txBody>
      </p:sp>
      <p:graphicFrame>
        <p:nvGraphicFramePr>
          <p:cNvPr id="7" name="Espace réservé du contenu 6">
            <a:extLst>
              <a:ext uri="{FF2B5EF4-FFF2-40B4-BE49-F238E27FC236}">
                <a16:creationId xmlns:a16="http://schemas.microsoft.com/office/drawing/2014/main" id="{0D37B5EE-1340-4897-9E4C-772B9F37BC15}"/>
              </a:ext>
            </a:extLst>
          </p:cNvPr>
          <p:cNvGraphicFramePr>
            <a:graphicFrameLocks noGrp="1"/>
          </p:cNvGraphicFramePr>
          <p:nvPr>
            <p:ph idx="1"/>
            <p:extLst>
              <p:ext uri="{D42A27DB-BD31-4B8C-83A1-F6EECF244321}">
                <p14:modId xmlns:p14="http://schemas.microsoft.com/office/powerpoint/2010/main" val="2650234372"/>
              </p:ext>
            </p:extLst>
          </p:nvPr>
        </p:nvGraphicFramePr>
        <p:xfrm>
          <a:off x="2676293" y="2263697"/>
          <a:ext cx="8085492" cy="4092498"/>
        </p:xfrm>
        <a:graphic>
          <a:graphicData uri="http://schemas.openxmlformats.org/drawingml/2006/table">
            <a:tbl>
              <a:tblPr firstRow="1" firstCol="1" bandRow="1">
                <a:tableStyleId>{5C22544A-7EE6-4342-B048-85BDC9FD1C3A}</a:tableStyleId>
              </a:tblPr>
              <a:tblGrid>
                <a:gridCol w="2018904">
                  <a:extLst>
                    <a:ext uri="{9D8B030D-6E8A-4147-A177-3AD203B41FA5}">
                      <a16:colId xmlns:a16="http://schemas.microsoft.com/office/drawing/2014/main" val="4064926062"/>
                    </a:ext>
                  </a:extLst>
                </a:gridCol>
                <a:gridCol w="6066588">
                  <a:extLst>
                    <a:ext uri="{9D8B030D-6E8A-4147-A177-3AD203B41FA5}">
                      <a16:colId xmlns:a16="http://schemas.microsoft.com/office/drawing/2014/main" val="1881737278"/>
                    </a:ext>
                  </a:extLst>
                </a:gridCol>
              </a:tblGrid>
              <a:tr h="255781">
                <a:tc>
                  <a:txBody>
                    <a:bodyPr/>
                    <a:lstStyle/>
                    <a:p>
                      <a:r>
                        <a:rPr lang="en-GB" sz="1100">
                          <a:effectLst/>
                        </a:rPr>
                        <a:t>STAGE</a:t>
                      </a:r>
                      <a:endParaRPr lang="en-GB" sz="12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tc>
                  <a:txBody>
                    <a:bodyPr/>
                    <a:lstStyle/>
                    <a:p>
                      <a:r>
                        <a:rPr lang="en-GB" sz="1100">
                          <a:effectLst/>
                        </a:rPr>
                        <a:t>CONTENT</a:t>
                      </a:r>
                      <a:endParaRPr lang="en-GB" sz="120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2923372857"/>
                  </a:ext>
                </a:extLst>
              </a:tr>
              <a:tr h="511562">
                <a:tc>
                  <a:txBody>
                    <a:bodyPr/>
                    <a:lstStyle/>
                    <a:p>
                      <a:pPr marL="0" lvl="0" indent="0">
                        <a:buFont typeface="+mj-lt"/>
                        <a:buNone/>
                      </a:pPr>
                      <a:r>
                        <a:rPr lang="en-GB" sz="1100" dirty="0">
                          <a:effectLst/>
                        </a:rPr>
                        <a:t>1. Election</a:t>
                      </a:r>
                      <a:endParaRPr lang="en-GB"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tc>
                  <a:txBody>
                    <a:bodyPr/>
                    <a:lstStyle/>
                    <a:p>
                      <a:r>
                        <a:rPr lang="en-GB" sz="1100" dirty="0">
                          <a:effectLst/>
                        </a:rPr>
                        <a:t>Election of the Local Authority according to proposed renewable energy goal.</a:t>
                      </a:r>
                      <a:endParaRPr lang="en-GB" sz="12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493628121"/>
                  </a:ext>
                </a:extLst>
              </a:tr>
              <a:tr h="511562">
                <a:tc>
                  <a:txBody>
                    <a:bodyPr/>
                    <a:lstStyle/>
                    <a:p>
                      <a:pPr marL="0" lvl="0" indent="0">
                        <a:buFont typeface="+mj-lt"/>
                        <a:buNone/>
                      </a:pPr>
                      <a:r>
                        <a:rPr lang="en-GB" sz="1100" dirty="0">
                          <a:effectLst/>
                        </a:rPr>
                        <a:t>2. Chance cards</a:t>
                      </a:r>
                      <a:endParaRPr lang="en-GB"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tc>
                  <a:txBody>
                    <a:bodyPr/>
                    <a:lstStyle/>
                    <a:p>
                      <a:r>
                        <a:rPr lang="en-GB" sz="1100" dirty="0">
                          <a:effectLst/>
                        </a:rPr>
                        <a:t>7 Chance cards (grants, plots for auction…) drawn from the pile.</a:t>
                      </a:r>
                      <a:endParaRPr lang="en-GB" sz="12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3917384119"/>
                  </a:ext>
                </a:extLst>
              </a:tr>
              <a:tr h="1278906">
                <a:tc>
                  <a:txBody>
                    <a:bodyPr/>
                    <a:lstStyle/>
                    <a:p>
                      <a:pPr marL="0" lvl="0" indent="0">
                        <a:buFont typeface="+mj-lt"/>
                        <a:buNone/>
                      </a:pPr>
                      <a:r>
                        <a:rPr lang="en-GB" sz="1100" dirty="0">
                          <a:effectLst/>
                        </a:rPr>
                        <a:t>3. Projects implementation</a:t>
                      </a:r>
                      <a:endParaRPr lang="en-GB"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tc>
                  <a:txBody>
                    <a:bodyPr/>
                    <a:lstStyle/>
                    <a:p>
                      <a:pPr marL="342900" lvl="0" indent="-342900">
                        <a:buFont typeface="Arial" panose="020B0604020202020204" pitchFamily="34" charset="0"/>
                        <a:buChar char="-"/>
                      </a:pPr>
                      <a:r>
                        <a:rPr lang="en-GB" sz="1100" dirty="0">
                          <a:effectLst/>
                        </a:rPr>
                        <a:t>Only by actor having the ad-hoc know-how and expertise;</a:t>
                      </a:r>
                    </a:p>
                    <a:p>
                      <a:pPr marL="342900" lvl="0" indent="-342900">
                        <a:buFont typeface="Arial" panose="020B0604020202020204" pitchFamily="34" charset="0"/>
                        <a:buChar char="-"/>
                      </a:pPr>
                      <a:r>
                        <a:rPr lang="en-GB" sz="1100" dirty="0">
                          <a:effectLst/>
                        </a:rPr>
                        <a:t>Possible subsidy from the Local Authority or the Government;</a:t>
                      </a:r>
                    </a:p>
                    <a:p>
                      <a:pPr marL="342900" lvl="0" indent="-342900">
                        <a:buFont typeface="Arial" panose="020B0604020202020204" pitchFamily="34" charset="0"/>
                        <a:buChar char="-"/>
                      </a:pPr>
                      <a:r>
                        <a:rPr lang="en-GB" sz="1100" dirty="0">
                          <a:effectLst/>
                        </a:rPr>
                        <a:t>Possible co-investment by another actor;</a:t>
                      </a:r>
                    </a:p>
                    <a:p>
                      <a:pPr marL="342900" lvl="0" indent="-342900">
                        <a:buFont typeface="Arial" panose="020B0604020202020204" pitchFamily="34" charset="0"/>
                        <a:buChar char="-"/>
                      </a:pPr>
                      <a:r>
                        <a:rPr lang="en-GB" sz="1100" dirty="0">
                          <a:effectLst/>
                        </a:rPr>
                        <a:t>Possible purchase or lease of land owned by another actor;</a:t>
                      </a:r>
                    </a:p>
                    <a:p>
                      <a:pPr marL="342900" lvl="0" indent="-342900">
                        <a:buFont typeface="Arial" panose="020B0604020202020204" pitchFamily="34" charset="0"/>
                        <a:buChar char="-"/>
                      </a:pPr>
                      <a:r>
                        <a:rPr lang="en-GB" sz="1100" dirty="0">
                          <a:effectLst/>
                        </a:rPr>
                        <a:t>Authorization by the Local Authority.</a:t>
                      </a:r>
                      <a:endParaRPr lang="en-GB"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620565495"/>
                  </a:ext>
                </a:extLst>
              </a:tr>
              <a:tr h="1534687">
                <a:tc>
                  <a:txBody>
                    <a:bodyPr/>
                    <a:lstStyle/>
                    <a:p>
                      <a:pPr marL="0" lvl="0" indent="0">
                        <a:buFont typeface="+mj-lt"/>
                        <a:buNone/>
                      </a:pPr>
                      <a:r>
                        <a:rPr lang="en-GB" sz="1100" dirty="0">
                          <a:effectLst/>
                        </a:rPr>
                        <a:t>4. End of the term of office</a:t>
                      </a:r>
                      <a:endParaRPr lang="en-GB" sz="11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tc>
                  <a:txBody>
                    <a:bodyPr/>
                    <a:lstStyle/>
                    <a:p>
                      <a:r>
                        <a:rPr lang="en-GB" sz="1100" dirty="0">
                          <a:effectLst/>
                        </a:rPr>
                        <a:t>Assessment of:</a:t>
                      </a:r>
                      <a:endParaRPr lang="en-GB" sz="1200" dirty="0">
                        <a:effectLst/>
                      </a:endParaRPr>
                    </a:p>
                    <a:p>
                      <a:pPr marL="342900" lvl="0" indent="-342900">
                        <a:buFont typeface="Arial" panose="020B0604020202020204" pitchFamily="34" charset="0"/>
                        <a:buChar char="-"/>
                      </a:pPr>
                      <a:r>
                        <a:rPr lang="en-GB" sz="1100" dirty="0">
                          <a:effectLst/>
                        </a:rPr>
                        <a:t>Percentage of renewable energy in local consumption;</a:t>
                      </a:r>
                    </a:p>
                    <a:p>
                      <a:pPr marL="342900" lvl="0" indent="-342900">
                        <a:buFont typeface="Arial" panose="020B0604020202020204" pitchFamily="34" charset="0"/>
                        <a:buChar char="-"/>
                      </a:pPr>
                      <a:r>
                        <a:rPr lang="en-GB" sz="1100" dirty="0">
                          <a:effectLst/>
                        </a:rPr>
                        <a:t>Players’ financial situation;</a:t>
                      </a:r>
                    </a:p>
                    <a:p>
                      <a:pPr marL="342900" lvl="0" indent="-342900">
                        <a:buFont typeface="Arial" panose="020B0604020202020204" pitchFamily="34" charset="0"/>
                        <a:buChar char="-"/>
                      </a:pPr>
                      <a:r>
                        <a:rPr lang="en-GB" sz="1100" dirty="0">
                          <a:effectLst/>
                        </a:rPr>
                        <a:t>Public opinion.</a:t>
                      </a:r>
                    </a:p>
                    <a:p>
                      <a:r>
                        <a:rPr lang="en-GB" sz="1100" dirty="0">
                          <a:effectLst/>
                        </a:rPr>
                        <a:t>If the incumbent’s popularity falls below 50% it cannot be candidate for re-election. A new Local Authority is elected for the following term of office.</a:t>
                      </a:r>
                    </a:p>
                    <a:p>
                      <a:pPr marL="0" marR="0" lvl="0" indent="0" algn="l" defTabSz="457200" rtl="0" eaLnBrk="1" fontAlgn="auto" latinLnBrk="0" hangingPunct="1">
                        <a:lnSpc>
                          <a:spcPct val="100000"/>
                        </a:lnSpc>
                        <a:spcBef>
                          <a:spcPts val="0"/>
                        </a:spcBef>
                        <a:spcAft>
                          <a:spcPts val="0"/>
                        </a:spcAft>
                        <a:buClrTx/>
                        <a:buSzTx/>
                        <a:buFontTx/>
                        <a:buNone/>
                        <a:tabLst/>
                        <a:defRPr/>
                      </a:pPr>
                      <a:r>
                        <a:rPr lang="en-GB" sz="1100" kern="1200" dirty="0">
                          <a:solidFill>
                            <a:schemeClr val="dk1"/>
                          </a:solidFill>
                          <a:effectLst/>
                          <a:latin typeface="+mn-lt"/>
                          <a:ea typeface="+mn-ea"/>
                          <a:cs typeface="+mn-cs"/>
                        </a:rPr>
                        <a:t>A team with a negative financial capacity cannot be candidate either.</a:t>
                      </a:r>
                    </a:p>
                    <a:p>
                      <a:endParaRPr lang="en-GB" sz="1200" dirty="0">
                        <a:effectLst/>
                        <a:latin typeface="Arial" panose="020B0604020202020204" pitchFamily="34" charset="0"/>
                        <a:ea typeface="Arial" panose="020B0604020202020204" pitchFamily="34" charset="0"/>
                        <a:cs typeface="Arial" panose="020B0604020202020204" pitchFamily="34" charset="0"/>
                      </a:endParaRPr>
                    </a:p>
                  </a:txBody>
                  <a:tcPr marL="68580" marR="68580" marT="0" marB="0"/>
                </a:tc>
                <a:extLst>
                  <a:ext uri="{0D108BD9-81ED-4DB2-BD59-A6C34878D82A}">
                    <a16:rowId xmlns:a16="http://schemas.microsoft.com/office/drawing/2014/main" val="1909923488"/>
                  </a:ext>
                </a:extLst>
              </a:tr>
            </a:tbl>
          </a:graphicData>
        </a:graphic>
      </p:graphicFrame>
    </p:spTree>
    <p:extLst>
      <p:ext uri="{BB962C8B-B14F-4D97-AF65-F5344CB8AC3E}">
        <p14:creationId xmlns:p14="http://schemas.microsoft.com/office/powerpoint/2010/main" val="13776836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E020BB11-BDC3-4C56-992A-F2DB2FB04FED}"/>
              </a:ext>
            </a:extLst>
          </p:cNvPr>
          <p:cNvSpPr>
            <a:spLocks noGrp="1"/>
          </p:cNvSpPr>
          <p:nvPr>
            <p:ph type="title"/>
          </p:nvPr>
        </p:nvSpPr>
        <p:spPr/>
        <p:txBody>
          <a:bodyPr/>
          <a:lstStyle/>
          <a:p>
            <a:r>
              <a:rPr lang="en-GB" dirty="0"/>
              <a:t>Local energy autonomy: definition</a:t>
            </a:r>
          </a:p>
        </p:txBody>
      </p:sp>
      <p:sp>
        <p:nvSpPr>
          <p:cNvPr id="3" name="Espace réservé du contenu 2">
            <a:extLst>
              <a:ext uri="{FF2B5EF4-FFF2-40B4-BE49-F238E27FC236}">
                <a16:creationId xmlns:a16="http://schemas.microsoft.com/office/drawing/2014/main" id="{2F32D896-FC85-4AD2-8114-C293EE86064A}"/>
              </a:ext>
            </a:extLst>
          </p:cNvPr>
          <p:cNvSpPr>
            <a:spLocks noGrp="1"/>
          </p:cNvSpPr>
          <p:nvPr>
            <p:ph idx="1"/>
          </p:nvPr>
        </p:nvSpPr>
        <p:spPr/>
        <p:txBody>
          <a:bodyPr>
            <a:normAutofit/>
          </a:bodyPr>
          <a:lstStyle/>
          <a:p>
            <a:r>
              <a:rPr lang="en-GB" sz="2400" dirty="0"/>
              <a:t>A territory (or a place) that produces at least as much energy as it consumes over a year.</a:t>
            </a:r>
          </a:p>
          <a:p>
            <a:r>
              <a:rPr lang="en-GB" sz="2400" dirty="0"/>
              <a:t>Two categories of autonomy:</a:t>
            </a:r>
          </a:p>
          <a:p>
            <a:pPr marL="400050" lvl="1" indent="0">
              <a:buNone/>
            </a:pPr>
            <a:r>
              <a:rPr lang="en-GB" sz="2400" dirty="0"/>
              <a:t>- The « absolute » one: total independence (case of an island not connected to the mainland);</a:t>
            </a:r>
          </a:p>
          <a:p>
            <a:pPr marL="400050" lvl="1" indent="0">
              <a:buNone/>
            </a:pPr>
            <a:r>
              <a:rPr lang="en-GB" sz="2400" dirty="0"/>
              <a:t>- The </a:t>
            </a:r>
            <a:r>
              <a:rPr lang="en-GB" sz="2400"/>
              <a:t>« relative </a:t>
            </a:r>
            <a:r>
              <a:rPr lang="en-GB" sz="2400" dirty="0"/>
              <a:t>» one: mutualization and interconnection with other « connectable » places.</a:t>
            </a:r>
          </a:p>
        </p:txBody>
      </p:sp>
    </p:spTree>
    <p:extLst>
      <p:ext uri="{BB962C8B-B14F-4D97-AF65-F5344CB8AC3E}">
        <p14:creationId xmlns:p14="http://schemas.microsoft.com/office/powerpoint/2010/main" val="204821061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60D774D-61A0-4B31-BABC-78A2548A4BC1}"/>
              </a:ext>
            </a:extLst>
          </p:cNvPr>
          <p:cNvSpPr>
            <a:spLocks noGrp="1"/>
          </p:cNvSpPr>
          <p:nvPr>
            <p:ph type="title"/>
          </p:nvPr>
        </p:nvSpPr>
        <p:spPr/>
        <p:txBody>
          <a:bodyPr/>
          <a:lstStyle/>
          <a:p>
            <a:r>
              <a:rPr lang="fr-FR" dirty="0"/>
              <a:t>1. ELECTION</a:t>
            </a:r>
            <a:endParaRPr lang="en-GB" dirty="0"/>
          </a:p>
        </p:txBody>
      </p:sp>
      <p:sp>
        <p:nvSpPr>
          <p:cNvPr id="7" name="Espace réservé du contenu 6">
            <a:extLst>
              <a:ext uri="{FF2B5EF4-FFF2-40B4-BE49-F238E27FC236}">
                <a16:creationId xmlns:a16="http://schemas.microsoft.com/office/drawing/2014/main" id="{3AF650C4-CE96-4F85-8B58-F1433F4501BC}"/>
              </a:ext>
            </a:extLst>
          </p:cNvPr>
          <p:cNvSpPr>
            <a:spLocks noGrp="1"/>
          </p:cNvSpPr>
          <p:nvPr>
            <p:ph idx="1"/>
          </p:nvPr>
        </p:nvSpPr>
        <p:spPr/>
        <p:txBody>
          <a:bodyPr/>
          <a:lstStyle/>
          <a:p>
            <a:r>
              <a:rPr lang="en-GB" sz="180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At the beginning of the game and of each term </a:t>
            </a:r>
            <a:r>
              <a:rPr lang="en-GB" sz="1800">
                <a:solidFill>
                  <a:schemeClr val="tx1"/>
                </a:solidFill>
                <a:effectLst/>
                <a:latin typeface="Arial" panose="020B0604020202020204" pitchFamily="34" charset="0"/>
                <a:ea typeface="Arial" panose="020B0604020202020204" pitchFamily="34" charset="0"/>
                <a:cs typeface="Times New Roman" panose="02020603050405020304" pitchFamily="18" charset="0"/>
              </a:rPr>
              <a:t>of office, </a:t>
            </a:r>
            <a:r>
              <a:rPr lang="en-GB" sz="180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the teams who are candidates for Local Authority’s election  </a:t>
            </a:r>
            <a:r>
              <a:rPr lang="en-GB" sz="1800" dirty="0">
                <a:effectLst/>
                <a:latin typeface="Arial" panose="020B0604020202020204" pitchFamily="34" charset="0"/>
                <a:ea typeface="Arial" panose="020B0604020202020204" pitchFamily="34" charset="0"/>
                <a:cs typeface="Times New Roman" panose="02020603050405020304" pitchFamily="18" charset="0"/>
              </a:rPr>
              <a:t>must state their goal in terms of renewable energy as part of the local energy consumption (in percentage points).</a:t>
            </a:r>
          </a:p>
          <a:p>
            <a:r>
              <a:rPr lang="en-GB" sz="1800" dirty="0">
                <a:effectLst/>
                <a:latin typeface="Arial" panose="020B0604020202020204" pitchFamily="34" charset="0"/>
                <a:ea typeface="Arial" panose="020B0604020202020204" pitchFamily="34" charset="0"/>
                <a:cs typeface="Times New Roman" panose="02020603050405020304" pitchFamily="18" charset="0"/>
              </a:rPr>
              <a:t>The team bidding for the highest goal is elected.</a:t>
            </a:r>
          </a:p>
          <a:p>
            <a:r>
              <a:rPr lang="en-GB" sz="1800" dirty="0">
                <a:effectLst/>
                <a:latin typeface="Arial" panose="020B0604020202020204" pitchFamily="34" charset="0"/>
                <a:ea typeface="Arial" panose="020B0604020202020204" pitchFamily="34" charset="0"/>
                <a:cs typeface="Times New Roman" panose="02020603050405020304" pitchFamily="18" charset="0"/>
              </a:rPr>
              <a:t>If in the course of the term of office, the Local Authority has to increase the local tax rates in order to fulfil its commitment, its popularity (voters’ support) will be negatively affected. Correspondingly tax decrease translates into additional points in popularity. </a:t>
            </a:r>
          </a:p>
          <a:p>
            <a:pPr marL="0" indent="0">
              <a:buNone/>
            </a:pPr>
            <a:endParaRPr lang="en-GB" dirty="0"/>
          </a:p>
        </p:txBody>
      </p:sp>
    </p:spTree>
    <p:extLst>
      <p:ext uri="{BB962C8B-B14F-4D97-AF65-F5344CB8AC3E}">
        <p14:creationId xmlns:p14="http://schemas.microsoft.com/office/powerpoint/2010/main" val="94575082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60B371C-7D86-43FE-8BDA-6E4222283B62}"/>
              </a:ext>
            </a:extLst>
          </p:cNvPr>
          <p:cNvSpPr>
            <a:spLocks noGrp="1"/>
          </p:cNvSpPr>
          <p:nvPr>
            <p:ph type="title"/>
          </p:nvPr>
        </p:nvSpPr>
        <p:spPr/>
        <p:txBody>
          <a:bodyPr/>
          <a:lstStyle/>
          <a:p>
            <a:r>
              <a:rPr lang="fr-FR" dirty="0"/>
              <a:t>2. CHANCE CARDS DRAWING</a:t>
            </a:r>
            <a:endParaRPr lang="en-GB" dirty="0"/>
          </a:p>
        </p:txBody>
      </p:sp>
      <p:sp>
        <p:nvSpPr>
          <p:cNvPr id="3" name="Espace réservé du contenu 2">
            <a:extLst>
              <a:ext uri="{FF2B5EF4-FFF2-40B4-BE49-F238E27FC236}">
                <a16:creationId xmlns:a16="http://schemas.microsoft.com/office/drawing/2014/main" id="{E47EF880-F85F-442C-8C63-7F314AF1EC85}"/>
              </a:ext>
            </a:extLst>
          </p:cNvPr>
          <p:cNvSpPr>
            <a:spLocks noGrp="1"/>
          </p:cNvSpPr>
          <p:nvPr>
            <p:ph idx="1"/>
          </p:nvPr>
        </p:nvSpPr>
        <p:spPr/>
        <p:txBody>
          <a:bodyPr/>
          <a:lstStyle/>
          <a:p>
            <a:r>
              <a:rPr lang="en-GB" sz="1800" dirty="0">
                <a:effectLst/>
                <a:latin typeface="Arial" panose="020B0604020202020204" pitchFamily="34" charset="0"/>
                <a:ea typeface="Arial" panose="020B0604020202020204" pitchFamily="34" charset="0"/>
                <a:cs typeface="Times New Roman" panose="02020603050405020304" pitchFamily="18" charset="0"/>
              </a:rPr>
              <a:t>Just after the election, 7 Chance Cards are drawn from the pile.</a:t>
            </a:r>
          </a:p>
          <a:p>
            <a:r>
              <a:rPr lang="en-GB" sz="1800" dirty="0">
                <a:effectLst/>
                <a:latin typeface="Arial" panose="020B0604020202020204" pitchFamily="34" charset="0"/>
                <a:ea typeface="Arial" panose="020B0604020202020204" pitchFamily="34" charset="0"/>
                <a:cs typeface="Times New Roman" panose="02020603050405020304" pitchFamily="18" charset="0"/>
              </a:rPr>
              <a:t>Some Chance Cards allow the Local Authority and other actors to benefit from Government’s subsidies for particular purposes (for example, Wind turbines or Housing renovation scheme). </a:t>
            </a:r>
            <a:r>
              <a:rPr lang="en-GB" sz="180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Such chance cards are kept by the Local Authority and used at their discretion as and when the opportunity occurs.</a:t>
            </a:r>
          </a:p>
          <a:p>
            <a:r>
              <a:rPr lang="en-GB" sz="1800" dirty="0">
                <a:effectLst/>
                <a:latin typeface="Arial" panose="020B0604020202020204" pitchFamily="34" charset="0"/>
                <a:ea typeface="Arial" panose="020B0604020202020204" pitchFamily="34" charset="0"/>
                <a:cs typeface="Times New Roman" panose="02020603050405020304" pitchFamily="18" charset="0"/>
              </a:rPr>
              <a:t>Such subsidies must be used during the current term of office. </a:t>
            </a:r>
            <a:r>
              <a:rPr lang="en-GB" sz="180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Otherwise the Local Authority has to put back the card into the pile at the end of the term.</a:t>
            </a:r>
          </a:p>
          <a:p>
            <a:pPr marL="0" indent="0">
              <a:buNone/>
            </a:pPr>
            <a:endParaRPr lang="en-GB" dirty="0">
              <a:solidFill>
                <a:schemeClr val="tx1"/>
              </a:solidFill>
            </a:endParaRPr>
          </a:p>
        </p:txBody>
      </p:sp>
    </p:spTree>
    <p:extLst>
      <p:ext uri="{BB962C8B-B14F-4D97-AF65-F5344CB8AC3E}">
        <p14:creationId xmlns:p14="http://schemas.microsoft.com/office/powerpoint/2010/main" val="207165197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9B4432EF-CCA2-411C-8BE6-FB3B549D478D}"/>
              </a:ext>
            </a:extLst>
          </p:cNvPr>
          <p:cNvSpPr>
            <a:spLocks noGrp="1"/>
          </p:cNvSpPr>
          <p:nvPr>
            <p:ph type="title"/>
          </p:nvPr>
        </p:nvSpPr>
        <p:spPr/>
        <p:txBody>
          <a:bodyPr/>
          <a:lstStyle/>
          <a:p>
            <a:r>
              <a:rPr lang="fr-FR" dirty="0"/>
              <a:t>3. ACTIONS IMPLEMENTATION</a:t>
            </a:r>
            <a:endParaRPr lang="en-GB" dirty="0"/>
          </a:p>
        </p:txBody>
      </p:sp>
      <p:sp>
        <p:nvSpPr>
          <p:cNvPr id="6" name="Espace réservé du contenu 5">
            <a:extLst>
              <a:ext uri="{FF2B5EF4-FFF2-40B4-BE49-F238E27FC236}">
                <a16:creationId xmlns:a16="http://schemas.microsoft.com/office/drawing/2014/main" id="{025108F4-D34F-4516-8158-7BDE653045A1}"/>
              </a:ext>
            </a:extLst>
          </p:cNvPr>
          <p:cNvSpPr>
            <a:spLocks noGrp="1"/>
          </p:cNvSpPr>
          <p:nvPr>
            <p:ph idx="1"/>
          </p:nvPr>
        </p:nvSpPr>
        <p:spPr/>
        <p:txBody>
          <a:bodyPr/>
          <a:lstStyle/>
          <a:p>
            <a:r>
              <a:rPr lang="en-GB" sz="1800" dirty="0">
                <a:effectLst/>
                <a:latin typeface="Arial" panose="020B0604020202020204" pitchFamily="34" charset="0"/>
                <a:ea typeface="Arial" panose="020B0604020202020204" pitchFamily="34" charset="0"/>
                <a:cs typeface="Times New Roman" panose="02020603050405020304" pitchFamily="18" charset="0"/>
              </a:rPr>
              <a:t>A particular action can be implemented only by an actor (the entrepreneur or main investor) who has the specific know-how and expertise.</a:t>
            </a:r>
          </a:p>
          <a:p>
            <a:r>
              <a:rPr lang="en-GB" dirty="0">
                <a:solidFill>
                  <a:schemeClr val="tx1"/>
                </a:solidFill>
                <a:latin typeface="Arial" panose="020B0604020202020204" pitchFamily="34" charset="0"/>
                <a:ea typeface="Arial" panose="020B0604020202020204" pitchFamily="34" charset="0"/>
                <a:cs typeface="Times New Roman" panose="02020603050405020304" pitchFamily="18" charset="0"/>
              </a:rPr>
              <a:t>An action can be implemented (and the corresponding information entered into the software program) only if the </a:t>
            </a:r>
            <a:r>
              <a:rPr lang="en-GB" u="sng" dirty="0">
                <a:solidFill>
                  <a:schemeClr val="tx1"/>
                </a:solidFill>
                <a:latin typeface="Arial" panose="020B0604020202020204" pitchFamily="34" charset="0"/>
                <a:ea typeface="Arial" panose="020B0604020202020204" pitchFamily="34" charset="0"/>
                <a:cs typeface="Times New Roman" panose="02020603050405020304" pitchFamily="18" charset="0"/>
              </a:rPr>
              <a:t>action implementation form </a:t>
            </a:r>
            <a:r>
              <a:rPr lang="en-GB" dirty="0">
                <a:solidFill>
                  <a:schemeClr val="tx1"/>
                </a:solidFill>
                <a:latin typeface="Arial" panose="020B0604020202020204" pitchFamily="34" charset="0"/>
                <a:ea typeface="Arial" panose="020B0604020202020204" pitchFamily="34" charset="0"/>
                <a:cs typeface="Times New Roman" panose="02020603050405020304" pitchFamily="18" charset="0"/>
              </a:rPr>
              <a:t>has been completed and signed by the actors.</a:t>
            </a:r>
            <a:endParaRPr lang="en-GB" sz="1800" dirty="0">
              <a:solidFill>
                <a:schemeClr val="tx1"/>
              </a:solidFill>
              <a:effectLst/>
              <a:latin typeface="Arial" panose="020B0604020202020204" pitchFamily="34" charset="0"/>
              <a:ea typeface="Arial" panose="020B0604020202020204" pitchFamily="34" charset="0"/>
              <a:cs typeface="Times New Roman" panose="02020603050405020304" pitchFamily="18" charset="0"/>
            </a:endParaRPr>
          </a:p>
          <a:p>
            <a:endParaRPr lang="en-GB" sz="1800" dirty="0">
              <a:effectLst/>
              <a:latin typeface="Arial" panose="020B0604020202020204" pitchFamily="34" charset="0"/>
              <a:ea typeface="Arial" panose="020B0604020202020204" pitchFamily="34" charset="0"/>
              <a:cs typeface="Times New Roman" panose="02020603050405020304" pitchFamily="18" charset="0"/>
            </a:endParaRPr>
          </a:p>
          <a:p>
            <a:pPr marL="0" indent="0">
              <a:buNone/>
            </a:pPr>
            <a:endParaRPr lang="en-GB" dirty="0"/>
          </a:p>
        </p:txBody>
      </p:sp>
    </p:spTree>
    <p:extLst>
      <p:ext uri="{BB962C8B-B14F-4D97-AF65-F5344CB8AC3E}">
        <p14:creationId xmlns:p14="http://schemas.microsoft.com/office/powerpoint/2010/main" val="13763067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9AFF864-114B-4A39-8879-3EBDCFCA2C80}"/>
              </a:ext>
            </a:extLst>
          </p:cNvPr>
          <p:cNvSpPr>
            <a:spLocks noGrp="1"/>
          </p:cNvSpPr>
          <p:nvPr>
            <p:ph type="title"/>
          </p:nvPr>
        </p:nvSpPr>
        <p:spPr>
          <a:xfrm>
            <a:off x="2627561" y="118419"/>
            <a:ext cx="8911687" cy="747490"/>
          </a:xfrm>
        </p:spPr>
        <p:txBody>
          <a:bodyPr>
            <a:normAutofit fontScale="90000"/>
          </a:bodyPr>
          <a:lstStyle/>
          <a:p>
            <a:r>
              <a:rPr kumimoji="0" lang="en-GB" sz="2400" b="0" i="0" u="none" strike="noStrike" kern="1200" cap="none" spc="0" normalizeH="0" baseline="0" noProof="0" dirty="0">
                <a:ln>
                  <a:noFill/>
                </a:ln>
                <a:solidFill>
                  <a:prstClr val="black">
                    <a:lumMod val="85000"/>
                    <a:lumOff val="15000"/>
                  </a:prstClr>
                </a:solidFill>
                <a:effectLst/>
                <a:uLnTx/>
                <a:uFillTx/>
                <a:latin typeface="Century Gothic" panose="020B0502020202020204"/>
                <a:ea typeface="+mj-ea"/>
                <a:cs typeface="+mj-cs"/>
              </a:rPr>
              <a:t>ACTION IMPLEMENTATION FORM (to be signed by Investor, Local Authority, Co-investor, Landlord) </a:t>
            </a:r>
            <a:endParaRPr lang="en-GB" sz="2400" dirty="0"/>
          </a:p>
        </p:txBody>
      </p:sp>
      <p:graphicFrame>
        <p:nvGraphicFramePr>
          <p:cNvPr id="4" name="Tableau 4">
            <a:extLst>
              <a:ext uri="{FF2B5EF4-FFF2-40B4-BE49-F238E27FC236}">
                <a16:creationId xmlns:a16="http://schemas.microsoft.com/office/drawing/2014/main" id="{2DB65B98-45BB-47A5-BCDB-5A47FE95ACE5}"/>
              </a:ext>
            </a:extLst>
          </p:cNvPr>
          <p:cNvGraphicFramePr>
            <a:graphicFrameLocks noGrp="1" noChangeAspect="1"/>
          </p:cNvGraphicFramePr>
          <p:nvPr>
            <p:ph idx="1"/>
            <p:extLst>
              <p:ext uri="{D42A27DB-BD31-4B8C-83A1-F6EECF244321}">
                <p14:modId xmlns:p14="http://schemas.microsoft.com/office/powerpoint/2010/main" val="2447513719"/>
              </p:ext>
            </p:extLst>
          </p:nvPr>
        </p:nvGraphicFramePr>
        <p:xfrm>
          <a:off x="2700000" y="936000"/>
          <a:ext cx="8158708" cy="5852160"/>
        </p:xfrm>
        <a:graphic>
          <a:graphicData uri="http://schemas.openxmlformats.org/drawingml/2006/table">
            <a:tbl>
              <a:tblPr firstRow="1" bandRow="1">
                <a:tableStyleId>{5C22544A-7EE6-4342-B048-85BDC9FD1C3A}</a:tableStyleId>
              </a:tblPr>
              <a:tblGrid>
                <a:gridCol w="4746171">
                  <a:extLst>
                    <a:ext uri="{9D8B030D-6E8A-4147-A177-3AD203B41FA5}">
                      <a16:colId xmlns:a16="http://schemas.microsoft.com/office/drawing/2014/main" val="1005074818"/>
                    </a:ext>
                  </a:extLst>
                </a:gridCol>
                <a:gridCol w="3412537">
                  <a:extLst>
                    <a:ext uri="{9D8B030D-6E8A-4147-A177-3AD203B41FA5}">
                      <a16:colId xmlns:a16="http://schemas.microsoft.com/office/drawing/2014/main" val="648997371"/>
                    </a:ext>
                  </a:extLst>
                </a:gridCol>
              </a:tblGrid>
              <a:tr h="337664">
                <a:tc>
                  <a:txBody>
                    <a:bodyPr/>
                    <a:lstStyle/>
                    <a:p>
                      <a:r>
                        <a:rPr lang="en-GB" i="0" noProof="0" dirty="0"/>
                        <a:t>REQUIRED INFORMATION</a:t>
                      </a:r>
                    </a:p>
                  </a:txBody>
                  <a:tcPr/>
                </a:tc>
                <a:tc>
                  <a:txBody>
                    <a:bodyPr/>
                    <a:lstStyle/>
                    <a:p>
                      <a:endParaRPr lang="en-GB" dirty="0"/>
                    </a:p>
                  </a:txBody>
                  <a:tcPr/>
                </a:tc>
                <a:extLst>
                  <a:ext uri="{0D108BD9-81ED-4DB2-BD59-A6C34878D82A}">
                    <a16:rowId xmlns:a16="http://schemas.microsoft.com/office/drawing/2014/main" val="2719674882"/>
                  </a:ext>
                </a:extLst>
              </a:tr>
              <a:tr h="337664">
                <a:tc>
                  <a:txBody>
                    <a:bodyPr/>
                    <a:lstStyle/>
                    <a:p>
                      <a:r>
                        <a:rPr lang="en-GB" noProof="0"/>
                        <a:t>  </a:t>
                      </a:r>
                      <a:r>
                        <a:rPr lang="en-GB" b="1" noProof="0"/>
                        <a:t>Actions’name</a:t>
                      </a:r>
                    </a:p>
                  </a:txBody>
                  <a:tcPr/>
                </a:tc>
                <a:tc>
                  <a:txBody>
                    <a:bodyPr/>
                    <a:lstStyle/>
                    <a:p>
                      <a:endParaRPr lang="en-GB"/>
                    </a:p>
                  </a:txBody>
                  <a:tcPr/>
                </a:tc>
                <a:extLst>
                  <a:ext uri="{0D108BD9-81ED-4DB2-BD59-A6C34878D82A}">
                    <a16:rowId xmlns:a16="http://schemas.microsoft.com/office/drawing/2014/main" val="3955233741"/>
                  </a:ext>
                </a:extLst>
              </a:tr>
              <a:tr h="337664">
                <a:tc>
                  <a:txBody>
                    <a:bodyPr/>
                    <a:lstStyle/>
                    <a:p>
                      <a:r>
                        <a:rPr lang="en-GB" noProof="0" dirty="0"/>
                        <a:t>  </a:t>
                      </a:r>
                      <a:r>
                        <a:rPr lang="en-GB" b="1" noProof="0" dirty="0"/>
                        <a:t>Term  of office</a:t>
                      </a:r>
                    </a:p>
                  </a:txBody>
                  <a:tcPr/>
                </a:tc>
                <a:tc>
                  <a:txBody>
                    <a:bodyPr/>
                    <a:lstStyle/>
                    <a:p>
                      <a:endParaRPr lang="en-GB"/>
                    </a:p>
                  </a:txBody>
                  <a:tcPr/>
                </a:tc>
                <a:extLst>
                  <a:ext uri="{0D108BD9-81ED-4DB2-BD59-A6C34878D82A}">
                    <a16:rowId xmlns:a16="http://schemas.microsoft.com/office/drawing/2014/main" val="2250682106"/>
                  </a:ext>
                </a:extLst>
              </a:tr>
              <a:tr h="337664">
                <a:tc>
                  <a:txBody>
                    <a:bodyPr/>
                    <a:lstStyle/>
                    <a:p>
                      <a:r>
                        <a:rPr lang="en-GB" noProof="0"/>
                        <a:t>  </a:t>
                      </a:r>
                      <a:r>
                        <a:rPr lang="en-GB" b="1" noProof="0"/>
                        <a:t>Main investor</a:t>
                      </a:r>
                    </a:p>
                  </a:txBody>
                  <a:tcPr/>
                </a:tc>
                <a:tc>
                  <a:txBody>
                    <a:bodyPr/>
                    <a:lstStyle/>
                    <a:p>
                      <a:endParaRPr lang="en-GB"/>
                    </a:p>
                  </a:txBody>
                  <a:tcPr/>
                </a:tc>
                <a:extLst>
                  <a:ext uri="{0D108BD9-81ED-4DB2-BD59-A6C34878D82A}">
                    <a16:rowId xmlns:a16="http://schemas.microsoft.com/office/drawing/2014/main" val="2655330317"/>
                  </a:ext>
                </a:extLst>
              </a:tr>
              <a:tr h="337664">
                <a:tc>
                  <a:txBody>
                    <a:bodyPr/>
                    <a:lstStyle/>
                    <a:p>
                      <a:r>
                        <a:rPr lang="en-GB" noProof="0"/>
                        <a:t>  </a:t>
                      </a:r>
                      <a:r>
                        <a:rPr lang="en-GB" b="1" noProof="0"/>
                        <a:t>Location</a:t>
                      </a:r>
                    </a:p>
                  </a:txBody>
                  <a:tcPr/>
                </a:tc>
                <a:tc>
                  <a:txBody>
                    <a:bodyPr/>
                    <a:lstStyle/>
                    <a:p>
                      <a:endParaRPr lang="en-GB"/>
                    </a:p>
                  </a:txBody>
                  <a:tcPr/>
                </a:tc>
                <a:extLst>
                  <a:ext uri="{0D108BD9-81ED-4DB2-BD59-A6C34878D82A}">
                    <a16:rowId xmlns:a16="http://schemas.microsoft.com/office/drawing/2014/main" val="2659627765"/>
                  </a:ext>
                </a:extLst>
              </a:tr>
              <a:tr h="337664">
                <a:tc>
                  <a:txBody>
                    <a:bodyPr/>
                    <a:lstStyle/>
                    <a:p>
                      <a:r>
                        <a:rPr lang="en-GB" noProof="0"/>
                        <a:t>OPTIONAL INFORMATION (if applicable)</a:t>
                      </a:r>
                    </a:p>
                  </a:txBody>
                  <a:tcPr/>
                </a:tc>
                <a:tc>
                  <a:txBody>
                    <a:bodyPr/>
                    <a:lstStyle/>
                    <a:p>
                      <a:endParaRPr lang="en-GB"/>
                    </a:p>
                  </a:txBody>
                  <a:tcPr/>
                </a:tc>
                <a:extLst>
                  <a:ext uri="{0D108BD9-81ED-4DB2-BD59-A6C34878D82A}">
                    <a16:rowId xmlns:a16="http://schemas.microsoft.com/office/drawing/2014/main" val="2624646723"/>
                  </a:ext>
                </a:extLst>
              </a:tr>
              <a:tr h="337664">
                <a:tc>
                  <a:txBody>
                    <a:bodyPr/>
                    <a:lstStyle/>
                    <a:p>
                      <a:r>
                        <a:rPr lang="en-GB" noProof="0"/>
                        <a:t>  Subsidy (in K€):</a:t>
                      </a:r>
                    </a:p>
                  </a:txBody>
                  <a:tcPr/>
                </a:tc>
                <a:tc>
                  <a:txBody>
                    <a:bodyPr/>
                    <a:lstStyle/>
                    <a:p>
                      <a:endParaRPr lang="en-GB"/>
                    </a:p>
                  </a:txBody>
                  <a:tcPr/>
                </a:tc>
                <a:extLst>
                  <a:ext uri="{0D108BD9-81ED-4DB2-BD59-A6C34878D82A}">
                    <a16:rowId xmlns:a16="http://schemas.microsoft.com/office/drawing/2014/main" val="463844023"/>
                  </a:ext>
                </a:extLst>
              </a:tr>
              <a:tr h="337664">
                <a:tc>
                  <a:txBody>
                    <a:bodyPr/>
                    <a:lstStyle/>
                    <a:p>
                      <a:r>
                        <a:rPr lang="en-GB" noProof="0"/>
                        <a:t>    Subsidy from Local Authority</a:t>
                      </a:r>
                    </a:p>
                  </a:txBody>
                  <a:tcPr/>
                </a:tc>
                <a:tc>
                  <a:txBody>
                    <a:bodyPr/>
                    <a:lstStyle/>
                    <a:p>
                      <a:endParaRPr lang="en-GB"/>
                    </a:p>
                  </a:txBody>
                  <a:tcPr/>
                </a:tc>
                <a:extLst>
                  <a:ext uri="{0D108BD9-81ED-4DB2-BD59-A6C34878D82A}">
                    <a16:rowId xmlns:a16="http://schemas.microsoft.com/office/drawing/2014/main" val="3120241119"/>
                  </a:ext>
                </a:extLst>
              </a:tr>
              <a:tr h="337664">
                <a:tc>
                  <a:txBody>
                    <a:bodyPr/>
                    <a:lstStyle/>
                    <a:p>
                      <a:r>
                        <a:rPr lang="en-GB" noProof="0" dirty="0"/>
                        <a:t>    Subsidy from Government</a:t>
                      </a:r>
                    </a:p>
                  </a:txBody>
                  <a:tcPr/>
                </a:tc>
                <a:tc>
                  <a:txBody>
                    <a:bodyPr/>
                    <a:lstStyle/>
                    <a:p>
                      <a:endParaRPr lang="en-GB"/>
                    </a:p>
                  </a:txBody>
                  <a:tcPr/>
                </a:tc>
                <a:extLst>
                  <a:ext uri="{0D108BD9-81ED-4DB2-BD59-A6C34878D82A}">
                    <a16:rowId xmlns:a16="http://schemas.microsoft.com/office/drawing/2014/main" val="675932466"/>
                  </a:ext>
                </a:extLst>
              </a:tr>
              <a:tr h="337664">
                <a:tc>
                  <a:txBody>
                    <a:bodyPr/>
                    <a:lstStyle/>
                    <a:p>
                      <a:r>
                        <a:rPr lang="en-GB" noProof="0"/>
                        <a:t>  Co-investment by partner:</a:t>
                      </a:r>
                    </a:p>
                  </a:txBody>
                  <a:tcPr/>
                </a:tc>
                <a:tc>
                  <a:txBody>
                    <a:bodyPr/>
                    <a:lstStyle/>
                    <a:p>
                      <a:endParaRPr lang="en-GB"/>
                    </a:p>
                  </a:txBody>
                  <a:tcPr/>
                </a:tc>
                <a:extLst>
                  <a:ext uri="{0D108BD9-81ED-4DB2-BD59-A6C34878D82A}">
                    <a16:rowId xmlns:a16="http://schemas.microsoft.com/office/drawing/2014/main" val="3991569103"/>
                  </a:ext>
                </a:extLst>
              </a:tr>
              <a:tr h="337664">
                <a:tc>
                  <a:txBody>
                    <a:bodyPr/>
                    <a:lstStyle/>
                    <a:p>
                      <a:r>
                        <a:rPr lang="en-GB" noProof="0"/>
                        <a:t>    Capital transfer origin (partner)</a:t>
                      </a:r>
                    </a:p>
                  </a:txBody>
                  <a:tcPr/>
                </a:tc>
                <a:tc>
                  <a:txBody>
                    <a:bodyPr/>
                    <a:lstStyle/>
                    <a:p>
                      <a:endParaRPr lang="en-GB" dirty="0"/>
                    </a:p>
                  </a:txBody>
                  <a:tcPr/>
                </a:tc>
                <a:extLst>
                  <a:ext uri="{0D108BD9-81ED-4DB2-BD59-A6C34878D82A}">
                    <a16:rowId xmlns:a16="http://schemas.microsoft.com/office/drawing/2014/main" val="3616095752"/>
                  </a:ext>
                </a:extLst>
              </a:tr>
              <a:tr h="337664">
                <a:tc>
                  <a:txBody>
                    <a:bodyPr/>
                    <a:lstStyle/>
                    <a:p>
                      <a:r>
                        <a:rPr lang="en-GB" noProof="0"/>
                        <a:t>    Capital transfer amount (K€)</a:t>
                      </a:r>
                    </a:p>
                  </a:txBody>
                  <a:tcPr/>
                </a:tc>
                <a:tc>
                  <a:txBody>
                    <a:bodyPr/>
                    <a:lstStyle/>
                    <a:p>
                      <a:endParaRPr lang="en-GB"/>
                    </a:p>
                  </a:txBody>
                  <a:tcPr/>
                </a:tc>
                <a:extLst>
                  <a:ext uri="{0D108BD9-81ED-4DB2-BD59-A6C34878D82A}">
                    <a16:rowId xmlns:a16="http://schemas.microsoft.com/office/drawing/2014/main" val="709873586"/>
                  </a:ext>
                </a:extLst>
              </a:tr>
              <a:tr h="337664">
                <a:tc>
                  <a:txBody>
                    <a:bodyPr/>
                    <a:lstStyle/>
                    <a:p>
                      <a:r>
                        <a:rPr lang="en-GB" noProof="0"/>
                        <a:t>    Recurring pay-out (K€, whole term)</a:t>
                      </a:r>
                    </a:p>
                  </a:txBody>
                  <a:tcPr/>
                </a:tc>
                <a:tc>
                  <a:txBody>
                    <a:bodyPr/>
                    <a:lstStyle/>
                    <a:p>
                      <a:endParaRPr lang="en-GB"/>
                    </a:p>
                  </a:txBody>
                  <a:tcPr/>
                </a:tc>
                <a:extLst>
                  <a:ext uri="{0D108BD9-81ED-4DB2-BD59-A6C34878D82A}">
                    <a16:rowId xmlns:a16="http://schemas.microsoft.com/office/drawing/2014/main" val="1932701970"/>
                  </a:ext>
                </a:extLst>
              </a:tr>
              <a:tr h="337664">
                <a:tc>
                  <a:txBody>
                    <a:bodyPr/>
                    <a:lstStyle/>
                    <a:p>
                      <a:r>
                        <a:rPr lang="en-GB" noProof="0"/>
                        <a:t>  Land lease</a:t>
                      </a:r>
                    </a:p>
                  </a:txBody>
                  <a:tcPr/>
                </a:tc>
                <a:tc>
                  <a:txBody>
                    <a:bodyPr/>
                    <a:lstStyle/>
                    <a:p>
                      <a:endParaRPr lang="en-GB"/>
                    </a:p>
                  </a:txBody>
                  <a:tcPr/>
                </a:tc>
                <a:extLst>
                  <a:ext uri="{0D108BD9-81ED-4DB2-BD59-A6C34878D82A}">
                    <a16:rowId xmlns:a16="http://schemas.microsoft.com/office/drawing/2014/main" val="43847874"/>
                  </a:ext>
                </a:extLst>
              </a:tr>
              <a:tr h="337664">
                <a:tc>
                  <a:txBody>
                    <a:bodyPr/>
                    <a:lstStyle/>
                    <a:p>
                      <a:r>
                        <a:rPr lang="en-GB" noProof="0"/>
                        <a:t>    Landlord</a:t>
                      </a:r>
                    </a:p>
                  </a:txBody>
                  <a:tcPr/>
                </a:tc>
                <a:tc>
                  <a:txBody>
                    <a:bodyPr/>
                    <a:lstStyle/>
                    <a:p>
                      <a:endParaRPr lang="en-GB"/>
                    </a:p>
                  </a:txBody>
                  <a:tcPr/>
                </a:tc>
                <a:extLst>
                  <a:ext uri="{0D108BD9-81ED-4DB2-BD59-A6C34878D82A}">
                    <a16:rowId xmlns:a16="http://schemas.microsoft.com/office/drawing/2014/main" val="4151498530"/>
                  </a:ext>
                </a:extLst>
              </a:tr>
              <a:tr h="337664">
                <a:tc>
                  <a:txBody>
                    <a:bodyPr/>
                    <a:lstStyle/>
                    <a:p>
                      <a:r>
                        <a:rPr lang="en-GB" noProof="0" dirty="0"/>
                        <a:t>    Rent amount (K€, whole term)</a:t>
                      </a:r>
                    </a:p>
                  </a:txBody>
                  <a:tcPr/>
                </a:tc>
                <a:tc>
                  <a:txBody>
                    <a:bodyPr/>
                    <a:lstStyle/>
                    <a:p>
                      <a:endParaRPr lang="en-GB" dirty="0"/>
                    </a:p>
                  </a:txBody>
                  <a:tcPr/>
                </a:tc>
                <a:extLst>
                  <a:ext uri="{0D108BD9-81ED-4DB2-BD59-A6C34878D82A}">
                    <a16:rowId xmlns:a16="http://schemas.microsoft.com/office/drawing/2014/main" val="2729412625"/>
                  </a:ext>
                </a:extLst>
              </a:tr>
            </a:tbl>
          </a:graphicData>
        </a:graphic>
      </p:graphicFrame>
    </p:spTree>
    <p:extLst>
      <p:ext uri="{BB962C8B-B14F-4D97-AF65-F5344CB8AC3E}">
        <p14:creationId xmlns:p14="http://schemas.microsoft.com/office/powerpoint/2010/main" val="32796938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6B16BAD-2B1B-4941-B5B0-C47DE4E41FE6}"/>
              </a:ext>
            </a:extLst>
          </p:cNvPr>
          <p:cNvSpPr>
            <a:spLocks noGrp="1"/>
          </p:cNvSpPr>
          <p:nvPr>
            <p:ph type="title"/>
          </p:nvPr>
        </p:nvSpPr>
        <p:spPr/>
        <p:txBody>
          <a:bodyPr/>
          <a:lstStyle/>
          <a:p>
            <a:r>
              <a:rPr lang="en-GB" sz="2400" dirty="0"/>
              <a:t>THE PROJECTS IMPLEMENTATION SHEET (spreadsheet)</a:t>
            </a:r>
          </a:p>
        </p:txBody>
      </p:sp>
      <p:pic>
        <p:nvPicPr>
          <p:cNvPr id="7" name="Espace réservé du contenu 6">
            <a:extLst>
              <a:ext uri="{FF2B5EF4-FFF2-40B4-BE49-F238E27FC236}">
                <a16:creationId xmlns:a16="http://schemas.microsoft.com/office/drawing/2014/main" id="{01A29381-360B-4E34-95F3-ADBE667AFCAB}"/>
              </a:ext>
            </a:extLst>
          </p:cNvPr>
          <p:cNvPicPr>
            <a:picLocks noGrp="1" noChangeAspect="1"/>
          </p:cNvPicPr>
          <p:nvPr>
            <p:ph idx="1"/>
          </p:nvPr>
        </p:nvPicPr>
        <p:blipFill>
          <a:blip r:embed="rId2"/>
          <a:stretch>
            <a:fillRect/>
          </a:stretch>
        </p:blipFill>
        <p:spPr>
          <a:xfrm>
            <a:off x="2733773" y="1451727"/>
            <a:ext cx="7973513" cy="5081047"/>
          </a:xfrm>
          <a:prstGeom prst="rect">
            <a:avLst/>
          </a:prstGeom>
        </p:spPr>
      </p:pic>
    </p:spTree>
    <p:extLst>
      <p:ext uri="{BB962C8B-B14F-4D97-AF65-F5344CB8AC3E}">
        <p14:creationId xmlns:p14="http://schemas.microsoft.com/office/powerpoint/2010/main" val="119197977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FA6F2A1-C71C-4386-B5B8-BD1A0EF4DCAB}"/>
              </a:ext>
            </a:extLst>
          </p:cNvPr>
          <p:cNvSpPr>
            <a:spLocks noGrp="1"/>
          </p:cNvSpPr>
          <p:nvPr>
            <p:ph type="title"/>
          </p:nvPr>
        </p:nvSpPr>
        <p:spPr/>
        <p:txBody>
          <a:bodyPr/>
          <a:lstStyle/>
          <a:p>
            <a:r>
              <a:rPr lang="fr-FR" dirty="0"/>
              <a:t>4. END OF TERM OF OFFICE</a:t>
            </a:r>
            <a:endParaRPr lang="en-GB" dirty="0"/>
          </a:p>
        </p:txBody>
      </p:sp>
      <p:sp>
        <p:nvSpPr>
          <p:cNvPr id="3" name="Espace réservé du contenu 2">
            <a:extLst>
              <a:ext uri="{FF2B5EF4-FFF2-40B4-BE49-F238E27FC236}">
                <a16:creationId xmlns:a16="http://schemas.microsoft.com/office/drawing/2014/main" id="{68232ADC-6EE3-4EBF-9C88-2B9F628C4879}"/>
              </a:ext>
            </a:extLst>
          </p:cNvPr>
          <p:cNvSpPr>
            <a:spLocks noGrp="1"/>
          </p:cNvSpPr>
          <p:nvPr>
            <p:ph idx="1"/>
          </p:nvPr>
        </p:nvSpPr>
        <p:spPr/>
        <p:txBody>
          <a:bodyPr/>
          <a:lstStyle/>
          <a:p>
            <a:r>
              <a:rPr lang="en-GB" sz="1800" dirty="0">
                <a:effectLst/>
                <a:latin typeface="Arial" panose="020B0604020202020204" pitchFamily="34" charset="0"/>
                <a:ea typeface="Arial" panose="020B0604020202020204" pitchFamily="34" charset="0"/>
                <a:cs typeface="Times New Roman" panose="02020603050405020304" pitchFamily="18" charset="0"/>
              </a:rPr>
              <a:t>At the end of a term of office, the local authority’s popularity is assessed as follows:</a:t>
            </a:r>
          </a:p>
          <a:p>
            <a:pPr marL="342900" lvl="0" indent="-342900">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The gap (in % of production) between the Renewable energy goal and what has been achieved is deducted (automatically by the computer program) from the initial popularity;</a:t>
            </a:r>
          </a:p>
          <a:p>
            <a:pPr marL="342900" lvl="0" indent="-342900">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Tax rises have affected voters’ approval negatively </a:t>
            </a:r>
            <a:r>
              <a:rPr lang="en-GB" sz="1800">
                <a:effectLst/>
                <a:latin typeface="Arial" panose="020B0604020202020204" pitchFamily="34" charset="0"/>
                <a:ea typeface="Arial" panose="020B0604020202020204" pitchFamily="34" charset="0"/>
                <a:cs typeface="Times New Roman" panose="02020603050405020304" pitchFamily="18" charset="0"/>
              </a:rPr>
              <a:t>or positively;</a:t>
            </a:r>
            <a:endParaRPr lang="en-GB" sz="1800" dirty="0">
              <a:effectLst/>
              <a:latin typeface="Arial" panose="020B0604020202020204" pitchFamily="34" charset="0"/>
              <a:ea typeface="Arial" panose="020B0604020202020204" pitchFamily="34" charset="0"/>
              <a:cs typeface="Times New Roman" panose="02020603050405020304" pitchFamily="18" charset="0"/>
            </a:endParaRPr>
          </a:p>
          <a:p>
            <a:pPr marL="342900" lvl="0" indent="-342900">
              <a:buFont typeface="Arial" panose="020B0604020202020204" pitchFamily="34" charset="0"/>
              <a:buChar char="-"/>
            </a:pPr>
            <a:r>
              <a:rPr lang="en-GB" sz="1800" dirty="0">
                <a:effectLst/>
                <a:latin typeface="Arial" panose="020B0604020202020204" pitchFamily="34" charset="0"/>
                <a:ea typeface="Arial" panose="020B0604020202020204" pitchFamily="34" charset="0"/>
                <a:cs typeface="Times New Roman" panose="02020603050405020304" pitchFamily="18" charset="0"/>
              </a:rPr>
              <a:t>The environmental organization opinion (- 3 points to + 3 points) is taken into account.</a:t>
            </a:r>
          </a:p>
          <a:p>
            <a:pPr marL="0" indent="0">
              <a:buNone/>
            </a:pPr>
            <a:endParaRPr lang="en-GB" dirty="0"/>
          </a:p>
        </p:txBody>
      </p:sp>
    </p:spTree>
    <p:extLst>
      <p:ext uri="{BB962C8B-B14F-4D97-AF65-F5344CB8AC3E}">
        <p14:creationId xmlns:p14="http://schemas.microsoft.com/office/powerpoint/2010/main" val="35585320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FB0384-FFB7-4CC1-A65A-108058F0DB67}"/>
              </a:ext>
            </a:extLst>
          </p:cNvPr>
          <p:cNvSpPr>
            <a:spLocks noGrp="1"/>
          </p:cNvSpPr>
          <p:nvPr>
            <p:ph type="title"/>
          </p:nvPr>
        </p:nvSpPr>
        <p:spPr/>
        <p:txBody>
          <a:bodyPr/>
          <a:lstStyle/>
          <a:p>
            <a:r>
              <a:rPr lang="fr-FR" dirty="0"/>
              <a:t>ELECTION FOR THE FOLLOWING TERM</a:t>
            </a:r>
            <a:endParaRPr lang="en-GB" dirty="0"/>
          </a:p>
        </p:txBody>
      </p:sp>
      <p:sp>
        <p:nvSpPr>
          <p:cNvPr id="3" name="Espace réservé du contenu 2">
            <a:extLst>
              <a:ext uri="{FF2B5EF4-FFF2-40B4-BE49-F238E27FC236}">
                <a16:creationId xmlns:a16="http://schemas.microsoft.com/office/drawing/2014/main" id="{0EC2F92D-22BB-439A-9528-FAD8E02E5E30}"/>
              </a:ext>
            </a:extLst>
          </p:cNvPr>
          <p:cNvSpPr>
            <a:spLocks noGrp="1"/>
          </p:cNvSpPr>
          <p:nvPr>
            <p:ph idx="1"/>
          </p:nvPr>
        </p:nvSpPr>
        <p:spPr/>
        <p:txBody>
          <a:bodyPr/>
          <a:lstStyle/>
          <a:p>
            <a:r>
              <a:rPr lang="en-GB" sz="1800" dirty="0">
                <a:effectLst/>
                <a:latin typeface="Arial" panose="020B0604020202020204" pitchFamily="34" charset="0"/>
                <a:ea typeface="Arial" panose="020B0604020202020204" pitchFamily="34" charset="0"/>
                <a:cs typeface="Times New Roman" panose="02020603050405020304" pitchFamily="18" charset="0"/>
              </a:rPr>
              <a:t>At the end of the term of office, if the team playing the Local Authority polls less than 50% it cannot be candidate for re-election.</a:t>
            </a:r>
          </a:p>
          <a:p>
            <a:r>
              <a:rPr lang="en-GB" sz="1800" dirty="0">
                <a:solidFill>
                  <a:schemeClr val="tx1"/>
                </a:solidFill>
                <a:effectLst/>
                <a:latin typeface="Arial" panose="020B0604020202020204" pitchFamily="34" charset="0"/>
                <a:ea typeface="Arial" panose="020B0604020202020204" pitchFamily="34" charset="0"/>
                <a:cs typeface="Times New Roman" panose="02020603050405020304" pitchFamily="18" charset="0"/>
              </a:rPr>
              <a:t>A team with a negative financial capacity cannot be candidate either.</a:t>
            </a:r>
          </a:p>
          <a:p>
            <a:r>
              <a:rPr lang="en-GB" sz="1800" dirty="0">
                <a:effectLst/>
                <a:latin typeface="Arial" panose="020B0604020202020204" pitchFamily="34" charset="0"/>
                <a:ea typeface="Arial" panose="020B0604020202020204" pitchFamily="34" charset="0"/>
                <a:cs typeface="Times New Roman" panose="02020603050405020304" pitchFamily="18" charset="0"/>
              </a:rPr>
              <a:t>The new election follows the same process as initially. If not re-elected, the former Local Authority’s team replaces the elected team in its previous role.</a:t>
            </a:r>
          </a:p>
          <a:p>
            <a:pPr marL="0" indent="0">
              <a:buNone/>
            </a:pPr>
            <a:endParaRPr lang="en-GB" dirty="0"/>
          </a:p>
        </p:txBody>
      </p:sp>
    </p:spTree>
    <p:extLst>
      <p:ext uri="{BB962C8B-B14F-4D97-AF65-F5344CB8AC3E}">
        <p14:creationId xmlns:p14="http://schemas.microsoft.com/office/powerpoint/2010/main" val="421737918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434B26FA-748A-4D6A-8248-AFE37878C522}"/>
              </a:ext>
            </a:extLst>
          </p:cNvPr>
          <p:cNvSpPr>
            <a:spLocks noGrp="1"/>
          </p:cNvSpPr>
          <p:nvPr>
            <p:ph type="ctrTitle"/>
          </p:nvPr>
        </p:nvSpPr>
        <p:spPr/>
        <p:txBody>
          <a:bodyPr/>
          <a:lstStyle/>
          <a:p>
            <a:pPr algn="ctr"/>
            <a:r>
              <a:rPr lang="en-GB" dirty="0"/>
              <a:t>Enjoy </a:t>
            </a:r>
            <a:r>
              <a:rPr lang="en-GB"/>
              <a:t>the game,</a:t>
            </a:r>
            <a:r>
              <a:rPr lang="en-GB" sz="4000"/>
              <a:t> </a:t>
            </a:r>
            <a:br>
              <a:rPr lang="en-GB" sz="4000" dirty="0"/>
            </a:br>
            <a:r>
              <a:rPr lang="en-GB" dirty="0"/>
              <a:t>and happy learning!</a:t>
            </a:r>
          </a:p>
        </p:txBody>
      </p:sp>
      <p:sp>
        <p:nvSpPr>
          <p:cNvPr id="8" name="Sous-titre 7">
            <a:extLst>
              <a:ext uri="{FF2B5EF4-FFF2-40B4-BE49-F238E27FC236}">
                <a16:creationId xmlns:a16="http://schemas.microsoft.com/office/drawing/2014/main" id="{28B35421-F32A-4755-965B-A62D4682D0BC}"/>
              </a:ext>
            </a:extLst>
          </p:cNvPr>
          <p:cNvSpPr>
            <a:spLocks noGrp="1"/>
          </p:cNvSpPr>
          <p:nvPr>
            <p:ph type="subTitle" idx="1"/>
          </p:nvPr>
        </p:nvSpPr>
        <p:spPr/>
        <p:txBody>
          <a:bodyPr/>
          <a:lstStyle/>
          <a:p>
            <a:endParaRPr lang="en-GB"/>
          </a:p>
        </p:txBody>
      </p:sp>
    </p:spTree>
    <p:extLst>
      <p:ext uri="{BB962C8B-B14F-4D97-AF65-F5344CB8AC3E}">
        <p14:creationId xmlns:p14="http://schemas.microsoft.com/office/powerpoint/2010/main" val="5917539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3DB06BD-0508-4249-AA02-9309EE954510}"/>
              </a:ext>
            </a:extLst>
          </p:cNvPr>
          <p:cNvSpPr>
            <a:spLocks noGrp="1"/>
          </p:cNvSpPr>
          <p:nvPr>
            <p:ph type="title"/>
          </p:nvPr>
        </p:nvSpPr>
        <p:spPr/>
        <p:txBody>
          <a:bodyPr/>
          <a:lstStyle/>
          <a:p>
            <a:r>
              <a:rPr lang="en-US" dirty="0"/>
              <a:t>The pillars of energy autonomy</a:t>
            </a:r>
          </a:p>
        </p:txBody>
      </p:sp>
      <p:sp>
        <p:nvSpPr>
          <p:cNvPr id="3" name="Espace réservé du contenu 2">
            <a:extLst>
              <a:ext uri="{FF2B5EF4-FFF2-40B4-BE49-F238E27FC236}">
                <a16:creationId xmlns:a16="http://schemas.microsoft.com/office/drawing/2014/main" id="{F10501C7-CE84-45DF-B657-F607CD0B5877}"/>
              </a:ext>
            </a:extLst>
          </p:cNvPr>
          <p:cNvSpPr>
            <a:spLocks noGrp="1"/>
          </p:cNvSpPr>
          <p:nvPr>
            <p:ph idx="1"/>
          </p:nvPr>
        </p:nvSpPr>
        <p:spPr/>
        <p:txBody>
          <a:bodyPr/>
          <a:lstStyle/>
          <a:p>
            <a:r>
              <a:rPr lang="en-GB" sz="2400" dirty="0"/>
              <a:t>Locally </a:t>
            </a:r>
            <a:r>
              <a:rPr lang="en-GB" sz="2400" b="1" dirty="0"/>
              <a:t>produced</a:t>
            </a:r>
            <a:r>
              <a:rPr lang="en-GB" sz="2400" dirty="0"/>
              <a:t> renewable energy:</a:t>
            </a:r>
          </a:p>
          <a:p>
            <a:pPr lvl="1">
              <a:buFontTx/>
              <a:buChar char="-"/>
            </a:pPr>
            <a:r>
              <a:rPr lang="en-GB" sz="2000" b="1" dirty="0"/>
              <a:t>Continuous</a:t>
            </a:r>
            <a:r>
              <a:rPr lang="en-GB" sz="2000" dirty="0"/>
              <a:t> energy production: methanization, agrofuel, hydrokinetic turbines, geothermic, waste heat…</a:t>
            </a:r>
          </a:p>
          <a:p>
            <a:pPr lvl="1">
              <a:buFontTx/>
              <a:buChar char="-"/>
            </a:pPr>
            <a:r>
              <a:rPr lang="en-GB" sz="2000" b="1" dirty="0"/>
              <a:t>Intermittent flow </a:t>
            </a:r>
            <a:r>
              <a:rPr lang="en-GB" sz="2000" dirty="0"/>
              <a:t>energy production: solar panels, wind turbines</a:t>
            </a:r>
          </a:p>
          <a:p>
            <a:r>
              <a:rPr lang="en-GB" sz="2400" b="1" dirty="0"/>
              <a:t>Stored</a:t>
            </a:r>
            <a:r>
              <a:rPr lang="en-GB" sz="2400" dirty="0"/>
              <a:t> intermittently produced energy</a:t>
            </a:r>
          </a:p>
          <a:p>
            <a:r>
              <a:rPr lang="en-GB" sz="2400" b="1" dirty="0"/>
              <a:t>Saved</a:t>
            </a:r>
            <a:r>
              <a:rPr lang="en-GB" sz="2400" dirty="0"/>
              <a:t> energy: dwellings, goods and services production, public buildings, transports.</a:t>
            </a:r>
          </a:p>
        </p:txBody>
      </p:sp>
    </p:spTree>
    <p:extLst>
      <p:ext uri="{BB962C8B-B14F-4D97-AF65-F5344CB8AC3E}">
        <p14:creationId xmlns:p14="http://schemas.microsoft.com/office/powerpoint/2010/main" val="5768462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84F84C6-20A2-4112-A66E-3C1C7C0F1130}"/>
              </a:ext>
            </a:extLst>
          </p:cNvPr>
          <p:cNvSpPr>
            <a:spLocks noGrp="1"/>
          </p:cNvSpPr>
          <p:nvPr>
            <p:ph type="title"/>
          </p:nvPr>
        </p:nvSpPr>
        <p:spPr/>
        <p:txBody>
          <a:bodyPr/>
          <a:lstStyle/>
          <a:p>
            <a:r>
              <a:rPr lang="en-GB" dirty="0"/>
              <a:t>Power and energy</a:t>
            </a:r>
          </a:p>
        </p:txBody>
      </p:sp>
      <p:sp>
        <p:nvSpPr>
          <p:cNvPr id="3" name="Espace réservé du contenu 2">
            <a:extLst>
              <a:ext uri="{FF2B5EF4-FFF2-40B4-BE49-F238E27FC236}">
                <a16:creationId xmlns:a16="http://schemas.microsoft.com/office/drawing/2014/main" id="{C2F4FA0E-1599-4CC8-A29A-04F019340790}"/>
              </a:ext>
            </a:extLst>
          </p:cNvPr>
          <p:cNvSpPr>
            <a:spLocks noGrp="1"/>
          </p:cNvSpPr>
          <p:nvPr>
            <p:ph idx="1"/>
          </p:nvPr>
        </p:nvSpPr>
        <p:spPr/>
        <p:txBody>
          <a:bodyPr/>
          <a:lstStyle/>
          <a:p>
            <a:pPr marL="0" indent="0">
              <a:buNone/>
            </a:pPr>
            <a:r>
              <a:rPr lang="en-GB" sz="2000" b="1" dirty="0"/>
              <a:t>Energy = Power x Time</a:t>
            </a:r>
          </a:p>
          <a:p>
            <a:pPr marL="0" indent="0">
              <a:buNone/>
            </a:pPr>
            <a:endParaRPr lang="en-GB" b="1" dirty="0"/>
          </a:p>
          <a:p>
            <a:pPr marL="0" indent="0">
              <a:buNone/>
            </a:pPr>
            <a:r>
              <a:rPr lang="en-GB" b="1" dirty="0"/>
              <a:t>Power unit: watt (W)</a:t>
            </a:r>
          </a:p>
          <a:p>
            <a:pPr marL="0" indent="0">
              <a:buNone/>
            </a:pPr>
            <a:r>
              <a:rPr lang="en-GB" b="1" dirty="0"/>
              <a:t>Energy unit: joule (J)</a:t>
            </a:r>
          </a:p>
          <a:p>
            <a:pPr marL="0" indent="0">
              <a:buNone/>
            </a:pPr>
            <a:r>
              <a:rPr lang="en-GB" dirty="0"/>
              <a:t>1 joule = 1 watt per second</a:t>
            </a:r>
          </a:p>
          <a:p>
            <a:pPr marL="0" indent="0">
              <a:buNone/>
            </a:pPr>
            <a:endParaRPr lang="en-GB" b="1" dirty="0"/>
          </a:p>
          <a:p>
            <a:pPr marL="0" indent="0">
              <a:buNone/>
            </a:pPr>
            <a:r>
              <a:rPr lang="en-GB" sz="2000" b="1" dirty="0"/>
              <a:t>Usual energy units:</a:t>
            </a:r>
          </a:p>
          <a:p>
            <a:pPr marL="400050" lvl="1" indent="0">
              <a:buNone/>
            </a:pPr>
            <a:r>
              <a:rPr lang="en-GB" sz="1800" b="1" dirty="0"/>
              <a:t>Kilowatt hour (kWh): </a:t>
            </a:r>
            <a:r>
              <a:rPr lang="en-GB" sz="1800" dirty="0"/>
              <a:t>1 000 watts per hour</a:t>
            </a:r>
          </a:p>
          <a:p>
            <a:pPr marL="400050" lvl="1" indent="0">
              <a:buNone/>
            </a:pPr>
            <a:r>
              <a:rPr lang="en-GB" sz="1800" b="1" dirty="0"/>
              <a:t>Megawatt hour (MWh): </a:t>
            </a:r>
            <a:r>
              <a:rPr lang="en-GB" sz="1800" dirty="0"/>
              <a:t>1 000 000 watts per hour</a:t>
            </a:r>
          </a:p>
        </p:txBody>
      </p:sp>
    </p:spTree>
    <p:extLst>
      <p:ext uri="{BB962C8B-B14F-4D97-AF65-F5344CB8AC3E}">
        <p14:creationId xmlns:p14="http://schemas.microsoft.com/office/powerpoint/2010/main" val="270798559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55CC552-04AA-4B6D-99D9-3C34260ABB6E}"/>
              </a:ext>
            </a:extLst>
          </p:cNvPr>
          <p:cNvSpPr>
            <a:spLocks noGrp="1"/>
          </p:cNvSpPr>
          <p:nvPr>
            <p:ph type="title"/>
          </p:nvPr>
        </p:nvSpPr>
        <p:spPr/>
        <p:txBody>
          <a:bodyPr/>
          <a:lstStyle/>
          <a:p>
            <a:r>
              <a:rPr lang="en-GB" dirty="0"/>
              <a:t>Energy autonomy global balance</a:t>
            </a:r>
          </a:p>
        </p:txBody>
      </p:sp>
      <p:sp>
        <p:nvSpPr>
          <p:cNvPr id="3" name="Espace réservé du contenu 2">
            <a:extLst>
              <a:ext uri="{FF2B5EF4-FFF2-40B4-BE49-F238E27FC236}">
                <a16:creationId xmlns:a16="http://schemas.microsoft.com/office/drawing/2014/main" id="{97484DDC-21E7-4CEA-AF9F-C9BABC674E6B}"/>
              </a:ext>
            </a:extLst>
          </p:cNvPr>
          <p:cNvSpPr>
            <a:spLocks noGrp="1"/>
          </p:cNvSpPr>
          <p:nvPr>
            <p:ph idx="1"/>
          </p:nvPr>
        </p:nvSpPr>
        <p:spPr>
          <a:xfrm>
            <a:off x="2592925" y="1905000"/>
            <a:ext cx="8915400" cy="4445794"/>
          </a:xfrm>
          <a:solidFill>
            <a:schemeClr val="bg1">
              <a:lumMod val="85000"/>
            </a:schemeClr>
          </a:solidFill>
        </p:spPr>
        <p:style>
          <a:lnRef idx="2">
            <a:schemeClr val="accent6"/>
          </a:lnRef>
          <a:fillRef idx="1">
            <a:schemeClr val="lt1"/>
          </a:fillRef>
          <a:effectRef idx="0">
            <a:schemeClr val="accent6"/>
          </a:effectRef>
          <a:fontRef idx="minor">
            <a:schemeClr val="dk1"/>
          </a:fontRef>
        </p:style>
        <p:txBody>
          <a:bodyPr/>
          <a:lstStyle/>
          <a:p>
            <a:pPr marL="0" indent="0">
              <a:buNone/>
            </a:pPr>
            <a:r>
              <a:rPr lang="en-GB" i="1" dirty="0"/>
              <a:t>“REN” for Renewable Energy</a:t>
            </a:r>
          </a:p>
        </p:txBody>
      </p:sp>
      <p:sp>
        <p:nvSpPr>
          <p:cNvPr id="5" name="Rectangle 4">
            <a:extLst>
              <a:ext uri="{FF2B5EF4-FFF2-40B4-BE49-F238E27FC236}">
                <a16:creationId xmlns:a16="http://schemas.microsoft.com/office/drawing/2014/main" id="{93330123-20E7-43FD-8A4D-5ED5C3159D40}"/>
              </a:ext>
            </a:extLst>
          </p:cNvPr>
          <p:cNvSpPr/>
          <p:nvPr/>
        </p:nvSpPr>
        <p:spPr>
          <a:xfrm>
            <a:off x="5973562" y="2754421"/>
            <a:ext cx="2350800" cy="953668"/>
          </a:xfrm>
          <a:prstGeom prst="rect">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Continuous REN production</a:t>
            </a:r>
          </a:p>
        </p:txBody>
      </p:sp>
      <p:sp>
        <p:nvSpPr>
          <p:cNvPr id="4" name="Rectangle 3">
            <a:extLst>
              <a:ext uri="{FF2B5EF4-FFF2-40B4-BE49-F238E27FC236}">
                <a16:creationId xmlns:a16="http://schemas.microsoft.com/office/drawing/2014/main" id="{3337D977-D1CA-48B4-A3FB-104CACAF8C9A}"/>
              </a:ext>
            </a:extLst>
          </p:cNvPr>
          <p:cNvSpPr/>
          <p:nvPr/>
        </p:nvSpPr>
        <p:spPr>
          <a:xfrm>
            <a:off x="3147107" y="2754421"/>
            <a:ext cx="2350513" cy="2877834"/>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Energy consumption</a:t>
            </a:r>
            <a:r>
              <a:rPr lang="en-GB" b="1" dirty="0">
                <a:solidFill>
                  <a:schemeClr val="tx1"/>
                </a:solidFill>
              </a:rPr>
              <a:t>:</a:t>
            </a:r>
          </a:p>
          <a:p>
            <a:pPr algn="ctr"/>
            <a:r>
              <a:rPr lang="en-GB" b="1" dirty="0">
                <a:solidFill>
                  <a:schemeClr val="tx1"/>
                </a:solidFill>
              </a:rPr>
              <a:t>dwellings,</a:t>
            </a:r>
          </a:p>
          <a:p>
            <a:pPr algn="ctr"/>
            <a:r>
              <a:rPr lang="en-GB" b="1" dirty="0">
                <a:solidFill>
                  <a:schemeClr val="tx1"/>
                </a:solidFill>
              </a:rPr>
              <a:t>production,</a:t>
            </a:r>
          </a:p>
          <a:p>
            <a:pPr algn="ctr"/>
            <a:r>
              <a:rPr lang="en-GB" b="1" dirty="0">
                <a:solidFill>
                  <a:schemeClr val="tx1"/>
                </a:solidFill>
              </a:rPr>
              <a:t>transport</a:t>
            </a:r>
          </a:p>
        </p:txBody>
      </p:sp>
      <p:sp>
        <p:nvSpPr>
          <p:cNvPr id="6" name="Rectangle 5">
            <a:extLst>
              <a:ext uri="{FF2B5EF4-FFF2-40B4-BE49-F238E27FC236}">
                <a16:creationId xmlns:a16="http://schemas.microsoft.com/office/drawing/2014/main" id="{462B3F64-E1F3-4376-8CE2-E6FA56D27162}"/>
              </a:ext>
            </a:extLst>
          </p:cNvPr>
          <p:cNvSpPr/>
          <p:nvPr/>
        </p:nvSpPr>
        <p:spPr>
          <a:xfrm>
            <a:off x="5973562" y="3708089"/>
            <a:ext cx="2350800" cy="1037815"/>
          </a:xfrm>
          <a:prstGeom prst="rect">
            <a:avLst/>
          </a:prstGeom>
          <a:solidFill>
            <a:schemeClr val="bg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Intermittent REN production</a:t>
            </a:r>
          </a:p>
          <a:p>
            <a:pPr algn="ctr"/>
            <a:endParaRPr lang="en-GB" b="1" dirty="0">
              <a:solidFill>
                <a:schemeClr val="tx1"/>
              </a:solidFill>
            </a:endParaRPr>
          </a:p>
        </p:txBody>
      </p:sp>
      <p:sp>
        <p:nvSpPr>
          <p:cNvPr id="7" name="Rectangle 6">
            <a:extLst>
              <a:ext uri="{FF2B5EF4-FFF2-40B4-BE49-F238E27FC236}">
                <a16:creationId xmlns:a16="http://schemas.microsoft.com/office/drawing/2014/main" id="{D1D4857B-A81C-4AE7-A7D4-FC5FF83055B9}"/>
              </a:ext>
            </a:extLst>
          </p:cNvPr>
          <p:cNvSpPr/>
          <p:nvPr/>
        </p:nvSpPr>
        <p:spPr>
          <a:xfrm>
            <a:off x="5973562" y="4745904"/>
            <a:ext cx="2350800" cy="886351"/>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Energy saved</a:t>
            </a:r>
          </a:p>
          <a:p>
            <a:pPr algn="ctr"/>
            <a:endParaRPr lang="en-GB" b="1" dirty="0">
              <a:solidFill>
                <a:schemeClr val="bg1"/>
              </a:solidFill>
            </a:endParaRPr>
          </a:p>
        </p:txBody>
      </p:sp>
      <p:sp>
        <p:nvSpPr>
          <p:cNvPr id="8" name="Rectangle 7">
            <a:extLst>
              <a:ext uri="{FF2B5EF4-FFF2-40B4-BE49-F238E27FC236}">
                <a16:creationId xmlns:a16="http://schemas.microsoft.com/office/drawing/2014/main" id="{8C14C40E-DA7E-4E45-8162-D49EDB7D485B}"/>
              </a:ext>
            </a:extLst>
          </p:cNvPr>
          <p:cNvSpPr/>
          <p:nvPr/>
        </p:nvSpPr>
        <p:spPr>
          <a:xfrm>
            <a:off x="8997139" y="3708089"/>
            <a:ext cx="2350800" cy="1037815"/>
          </a:xfrm>
          <a:prstGeom prst="rect">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b="1" dirty="0">
                <a:solidFill>
                  <a:schemeClr val="tx1"/>
                </a:solidFill>
              </a:rPr>
              <a:t>Storage capacities</a:t>
            </a:r>
          </a:p>
        </p:txBody>
      </p:sp>
      <p:sp>
        <p:nvSpPr>
          <p:cNvPr id="11" name="Flèche : droite 10">
            <a:extLst>
              <a:ext uri="{FF2B5EF4-FFF2-40B4-BE49-F238E27FC236}">
                <a16:creationId xmlns:a16="http://schemas.microsoft.com/office/drawing/2014/main" id="{902E215F-98F3-44CB-A62C-CC73DFD8C7BA}"/>
              </a:ext>
            </a:extLst>
          </p:cNvPr>
          <p:cNvSpPr/>
          <p:nvPr/>
        </p:nvSpPr>
        <p:spPr>
          <a:xfrm>
            <a:off x="8444126" y="4053091"/>
            <a:ext cx="433248" cy="34780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2914587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CE8C1F1B-16FF-4B8B-9791-55F4D9FE7BE5}"/>
              </a:ext>
            </a:extLst>
          </p:cNvPr>
          <p:cNvSpPr>
            <a:spLocks noGrp="1"/>
          </p:cNvSpPr>
          <p:nvPr>
            <p:ph type="title"/>
          </p:nvPr>
        </p:nvSpPr>
        <p:spPr/>
        <p:txBody>
          <a:bodyPr/>
          <a:lstStyle/>
          <a:p>
            <a:r>
              <a:rPr lang="en-GB" dirty="0"/>
              <a:t>Economics of energy transition: savings and revenues for locals</a:t>
            </a:r>
          </a:p>
        </p:txBody>
      </p:sp>
      <p:sp>
        <p:nvSpPr>
          <p:cNvPr id="3" name="Espace réservé du contenu 2">
            <a:extLst>
              <a:ext uri="{FF2B5EF4-FFF2-40B4-BE49-F238E27FC236}">
                <a16:creationId xmlns:a16="http://schemas.microsoft.com/office/drawing/2014/main" id="{3123EDAF-CE8A-475A-8F9B-BC637B636F16}"/>
              </a:ext>
            </a:extLst>
          </p:cNvPr>
          <p:cNvSpPr>
            <a:spLocks noGrp="1"/>
          </p:cNvSpPr>
          <p:nvPr>
            <p:ph idx="1"/>
          </p:nvPr>
        </p:nvSpPr>
        <p:spPr/>
        <p:txBody>
          <a:bodyPr/>
          <a:lstStyle/>
          <a:p>
            <a:r>
              <a:rPr lang="en-GB" b="1" dirty="0"/>
              <a:t>Households </a:t>
            </a:r>
            <a:r>
              <a:rPr lang="en-GB" dirty="0"/>
              <a:t>=&gt; Savings (heating, transport); Revenues from citizen investment</a:t>
            </a:r>
          </a:p>
          <a:p>
            <a:r>
              <a:rPr lang="en-GB" b="1" dirty="0"/>
              <a:t>Farmers</a:t>
            </a:r>
            <a:r>
              <a:rPr lang="en-GB" dirty="0"/>
              <a:t> =&gt; Revenues from energy production; Rents</a:t>
            </a:r>
          </a:p>
          <a:p>
            <a:r>
              <a:rPr lang="en-GB" b="1" dirty="0"/>
              <a:t>Energy operators </a:t>
            </a:r>
            <a:r>
              <a:rPr lang="en-GB" dirty="0"/>
              <a:t>=&gt; Revenues from energy production and storage;</a:t>
            </a:r>
          </a:p>
          <a:p>
            <a:r>
              <a:rPr lang="en-GB" b="1" dirty="0"/>
              <a:t>Private companies </a:t>
            </a:r>
            <a:r>
              <a:rPr lang="en-GB" dirty="0"/>
              <a:t>=&gt; Savings and revenues</a:t>
            </a:r>
          </a:p>
          <a:p>
            <a:r>
              <a:rPr lang="en-GB" b="1" dirty="0"/>
              <a:t>Local Authority </a:t>
            </a:r>
            <a:r>
              <a:rPr lang="en-GB"/>
              <a:t>=&gt; Increased </a:t>
            </a:r>
            <a:r>
              <a:rPr lang="en-GB" dirty="0"/>
              <a:t>tax base</a:t>
            </a:r>
          </a:p>
        </p:txBody>
      </p:sp>
    </p:spTree>
    <p:extLst>
      <p:ext uri="{BB962C8B-B14F-4D97-AF65-F5344CB8AC3E}">
        <p14:creationId xmlns:p14="http://schemas.microsoft.com/office/powerpoint/2010/main" val="25033599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8FB57027-1732-46C5-AD8C-C0D3E2ABD784}"/>
              </a:ext>
            </a:extLst>
          </p:cNvPr>
          <p:cNvSpPr>
            <a:spLocks noGrp="1"/>
          </p:cNvSpPr>
          <p:nvPr>
            <p:ph type="title"/>
          </p:nvPr>
        </p:nvSpPr>
        <p:spPr/>
        <p:txBody>
          <a:bodyPr/>
          <a:lstStyle/>
          <a:p>
            <a:r>
              <a:rPr lang="en-GB" dirty="0"/>
              <a:t>Political objectives of a local energy autonomy strategy</a:t>
            </a:r>
          </a:p>
        </p:txBody>
      </p:sp>
      <p:sp>
        <p:nvSpPr>
          <p:cNvPr id="3" name="Espace réservé du contenu 2">
            <a:extLst>
              <a:ext uri="{FF2B5EF4-FFF2-40B4-BE49-F238E27FC236}">
                <a16:creationId xmlns:a16="http://schemas.microsoft.com/office/drawing/2014/main" id="{0466B281-B9B6-4AEA-BE3C-0B2B24413A75}"/>
              </a:ext>
            </a:extLst>
          </p:cNvPr>
          <p:cNvSpPr>
            <a:spLocks noGrp="1"/>
          </p:cNvSpPr>
          <p:nvPr>
            <p:ph idx="1"/>
          </p:nvPr>
        </p:nvSpPr>
        <p:spPr>
          <a:xfrm>
            <a:off x="2589212" y="2481942"/>
            <a:ext cx="8915400" cy="3429279"/>
          </a:xfrm>
        </p:spPr>
        <p:txBody>
          <a:bodyPr>
            <a:normAutofit/>
          </a:bodyPr>
          <a:lstStyle/>
          <a:p>
            <a:pPr>
              <a:buFont typeface="+mj-lt"/>
              <a:buAutoNum type="arabicPeriod"/>
            </a:pPr>
            <a:r>
              <a:rPr lang="en-GB" sz="2800" dirty="0"/>
              <a:t>Mitigating climate change</a:t>
            </a:r>
          </a:p>
          <a:p>
            <a:pPr>
              <a:buFont typeface="+mj-lt"/>
              <a:buAutoNum type="arabicPeriod"/>
            </a:pPr>
            <a:r>
              <a:rPr lang="en-GB" sz="2800" dirty="0"/>
              <a:t>Guaranteeing energy security</a:t>
            </a:r>
          </a:p>
          <a:p>
            <a:pPr>
              <a:buFont typeface="+mj-lt"/>
              <a:buAutoNum type="arabicPeriod"/>
            </a:pPr>
            <a:r>
              <a:rPr lang="en-GB" sz="2800" dirty="0"/>
              <a:t>Promote regional socioeconomic development</a:t>
            </a:r>
          </a:p>
          <a:p>
            <a:pPr marL="0" indent="0">
              <a:buNone/>
            </a:pPr>
            <a:endParaRPr lang="en-GB" dirty="0"/>
          </a:p>
          <a:p>
            <a:pPr marL="0" indent="0">
              <a:buNone/>
            </a:pPr>
            <a:r>
              <a:rPr lang="en-GB" i="1" dirty="0" err="1"/>
              <a:t>Dobigny</a:t>
            </a:r>
            <a:r>
              <a:rPr lang="en-GB" i="1" dirty="0"/>
              <a:t> (Laure), “Sociotechnical Morphologies of Rural Energy Autonomy in Germany, Austria and </a:t>
            </a:r>
            <a:r>
              <a:rPr lang="en-GB" i="1"/>
              <a:t>France.”</a:t>
            </a:r>
            <a:endParaRPr lang="en-GB" i="1" dirty="0"/>
          </a:p>
        </p:txBody>
      </p:sp>
    </p:spTree>
    <p:extLst>
      <p:ext uri="{BB962C8B-B14F-4D97-AF65-F5344CB8AC3E}">
        <p14:creationId xmlns:p14="http://schemas.microsoft.com/office/powerpoint/2010/main" val="129029804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F88A73BC-49CF-49F9-BFE2-69B5B5331A66}"/>
              </a:ext>
            </a:extLst>
          </p:cNvPr>
          <p:cNvSpPr>
            <a:spLocks noGrp="1"/>
          </p:cNvSpPr>
          <p:nvPr>
            <p:ph type="title"/>
          </p:nvPr>
        </p:nvSpPr>
        <p:spPr/>
        <p:txBody>
          <a:bodyPr/>
          <a:lstStyle/>
          <a:p>
            <a:r>
              <a:rPr lang="en-GB" dirty="0"/>
              <a:t>Energy and climate change</a:t>
            </a:r>
          </a:p>
        </p:txBody>
      </p:sp>
      <p:sp>
        <p:nvSpPr>
          <p:cNvPr id="3" name="Espace réservé du contenu 2">
            <a:extLst>
              <a:ext uri="{FF2B5EF4-FFF2-40B4-BE49-F238E27FC236}">
                <a16:creationId xmlns:a16="http://schemas.microsoft.com/office/drawing/2014/main" id="{175611C8-3879-48BE-A644-D1F15E489CC3}"/>
              </a:ext>
            </a:extLst>
          </p:cNvPr>
          <p:cNvSpPr>
            <a:spLocks noGrp="1"/>
          </p:cNvSpPr>
          <p:nvPr>
            <p:ph idx="1"/>
          </p:nvPr>
        </p:nvSpPr>
        <p:spPr>
          <a:xfrm>
            <a:off x="2589212" y="1964871"/>
            <a:ext cx="8915400" cy="3946351"/>
          </a:xfrm>
        </p:spPr>
        <p:txBody>
          <a:bodyPr>
            <a:normAutofit fontScale="92500" lnSpcReduction="10000"/>
          </a:bodyPr>
          <a:lstStyle/>
          <a:p>
            <a:r>
              <a:rPr lang="en-GB" sz="1800" dirty="0">
                <a:effectLst/>
                <a:latin typeface="Arial" panose="020B0604020202020204" pitchFamily="34" charset="0"/>
                <a:ea typeface="Arial" panose="020B0604020202020204" pitchFamily="34" charset="0"/>
                <a:cs typeface="Arial" panose="020B0604020202020204" pitchFamily="34" charset="0"/>
              </a:rPr>
              <a:t>The climate change issue is not all about energy. Other environmental topics such as carbon sinks, biodiversity, diet, waste management and circular economy, pesticides-free agriculture, water management, service functionality economy … all impact on environment and greenhouse gases emissions.</a:t>
            </a:r>
          </a:p>
          <a:p>
            <a:r>
              <a:rPr lang="en-GB" sz="1800" dirty="0">
                <a:effectLst/>
                <a:latin typeface="Arial" panose="020B0604020202020204" pitchFamily="34" charset="0"/>
                <a:ea typeface="Arial" panose="020B0604020202020204" pitchFamily="34" charset="0"/>
                <a:cs typeface="Arial" panose="020B0604020202020204" pitchFamily="34" charset="0"/>
              </a:rPr>
              <a:t>But regarding greenhouse gases emissions and climate change, energy is the main factor: </a:t>
            </a:r>
            <a:r>
              <a:rPr lang="en-GB" sz="1800" i="1" dirty="0">
                <a:effectLst/>
                <a:latin typeface="Arial" panose="020B0604020202020204" pitchFamily="34" charset="0"/>
                <a:ea typeface="Arial" panose="020B0604020202020204" pitchFamily="34" charset="0"/>
                <a:cs typeface="Arial" panose="020B0604020202020204" pitchFamily="34" charset="0"/>
              </a:rPr>
              <a:t>“The key to a [socio-ecological] transition is located in a society’s energy system” </a:t>
            </a:r>
            <a:r>
              <a:rPr lang="en-GB" sz="1500" i="1" dirty="0">
                <a:effectLst/>
                <a:latin typeface="Arial" panose="020B0604020202020204" pitchFamily="34" charset="0"/>
                <a:ea typeface="Arial" panose="020B0604020202020204" pitchFamily="34" charset="0"/>
                <a:cs typeface="Arial" panose="020B0604020202020204" pitchFamily="34" charset="0"/>
              </a:rPr>
              <a:t>(M. Fisher-</a:t>
            </a:r>
            <a:r>
              <a:rPr lang="en-GB" sz="1500" i="1" dirty="0" err="1">
                <a:effectLst/>
                <a:latin typeface="Arial" panose="020B0604020202020204" pitchFamily="34" charset="0"/>
                <a:ea typeface="Arial" panose="020B0604020202020204" pitchFamily="34" charset="0"/>
                <a:cs typeface="Arial" panose="020B0604020202020204" pitchFamily="34" charset="0"/>
              </a:rPr>
              <a:t>Kowalsky</a:t>
            </a:r>
            <a:r>
              <a:rPr lang="en-GB" sz="1500" i="1" dirty="0">
                <a:effectLst/>
                <a:latin typeface="Arial" panose="020B0604020202020204" pitchFamily="34" charset="0"/>
                <a:ea typeface="Arial" panose="020B0604020202020204" pitchFamily="34" charset="0"/>
                <a:cs typeface="Arial" panose="020B0604020202020204" pitchFamily="34" charset="0"/>
              </a:rPr>
              <a:t>, J. </a:t>
            </a:r>
            <a:r>
              <a:rPr lang="en-GB" sz="1500" i="1" dirty="0" err="1">
                <a:effectLst/>
                <a:latin typeface="Arial" panose="020B0604020202020204" pitchFamily="34" charset="0"/>
                <a:ea typeface="Arial" panose="020B0604020202020204" pitchFamily="34" charset="0"/>
                <a:cs typeface="Arial" panose="020B0604020202020204" pitchFamily="34" charset="0"/>
              </a:rPr>
              <a:t>Rotmans</a:t>
            </a:r>
            <a:r>
              <a:rPr lang="en-GB" sz="1500" i="1" dirty="0">
                <a:effectLst/>
                <a:latin typeface="Arial" panose="020B0604020202020204" pitchFamily="34" charset="0"/>
                <a:ea typeface="Arial" panose="020B0604020202020204" pitchFamily="34" charset="0"/>
                <a:cs typeface="Arial" panose="020B0604020202020204" pitchFamily="34" charset="0"/>
              </a:rPr>
              <a:t>)</a:t>
            </a:r>
          </a:p>
          <a:p>
            <a:r>
              <a:rPr lang="en-GB" sz="1800" dirty="0">
                <a:effectLst/>
                <a:latin typeface="Arial" panose="020B0604020202020204" pitchFamily="34" charset="0"/>
                <a:ea typeface="Arial" panose="020B0604020202020204" pitchFamily="34" charset="0"/>
              </a:rPr>
              <a:t>An educational game should focus on only one axis.</a:t>
            </a:r>
          </a:p>
          <a:p>
            <a:r>
              <a:rPr lang="en-GB" sz="1800" dirty="0">
                <a:effectLst/>
                <a:latin typeface="Arial" panose="020B0604020202020204" pitchFamily="34" charset="0"/>
                <a:ea typeface="Arial" panose="020B0604020202020204" pitchFamily="34" charset="0"/>
                <a:cs typeface="Arial" panose="020B0604020202020204" pitchFamily="34" charset="0"/>
              </a:rPr>
              <a:t>This is why the </a:t>
            </a:r>
            <a:r>
              <a:rPr lang="en-GB" sz="1800" dirty="0" err="1">
                <a:effectLst/>
                <a:latin typeface="Arial" panose="020B0604020202020204" pitchFamily="34" charset="0"/>
                <a:ea typeface="Arial" panose="020B0604020202020204" pitchFamily="34" charset="0"/>
                <a:cs typeface="Arial" panose="020B0604020202020204" pitchFamily="34" charset="0"/>
              </a:rPr>
              <a:t>urbEN</a:t>
            </a:r>
            <a:r>
              <a:rPr lang="en-GB" sz="1800" dirty="0">
                <a:effectLst/>
                <a:latin typeface="Arial" panose="020B0604020202020204" pitchFamily="34" charset="0"/>
                <a:ea typeface="Arial" panose="020B0604020202020204" pitchFamily="34" charset="0"/>
                <a:cs typeface="Arial" panose="020B0604020202020204" pitchFamily="34" charset="0"/>
              </a:rPr>
              <a:t> game only deals with energy and not with other environmental concerns.</a:t>
            </a:r>
          </a:p>
          <a:p>
            <a:r>
              <a:rPr lang="en-GB" dirty="0">
                <a:latin typeface="Arial" panose="020B0604020202020204" pitchFamily="34" charset="0"/>
                <a:ea typeface="Arial" panose="020B0604020202020204" pitchFamily="34" charset="0"/>
                <a:cs typeface="Arial" panose="020B0604020202020204" pitchFamily="34" charset="0"/>
              </a:rPr>
              <a:t>However there is a relationship between energy use and greenhouse gas emissions. This relationship is very different from one country to another, depending on how electricity is produced (nuclear plants or coal, for example). The average figure for Europe is 0,45 kg CO2 equivalent for 1 kWh. </a:t>
            </a:r>
            <a:endParaRPr lang="en-GB" sz="1800" dirty="0">
              <a:effectLst/>
              <a:latin typeface="Arial" panose="020B0604020202020204" pitchFamily="34" charset="0"/>
              <a:ea typeface="Arial" panose="020B0604020202020204" pitchFamily="34" charset="0"/>
              <a:cs typeface="Arial" panose="020B0604020202020204" pitchFamily="34" charset="0"/>
            </a:endParaRPr>
          </a:p>
          <a:p>
            <a:pPr marL="0" indent="0">
              <a:buNone/>
            </a:pPr>
            <a:endParaRPr lang="en-GB" sz="1800" dirty="0">
              <a:effectLst/>
              <a:latin typeface="Arial" panose="020B0604020202020204" pitchFamily="34" charset="0"/>
              <a:ea typeface="Arial" panose="020B0604020202020204" pitchFamily="34" charset="0"/>
              <a:cs typeface="Arial" panose="020B0604020202020204" pitchFamily="34" charset="0"/>
            </a:endParaRPr>
          </a:p>
          <a:p>
            <a:endParaRPr lang="en-GB" dirty="0"/>
          </a:p>
        </p:txBody>
      </p:sp>
    </p:spTree>
    <p:extLst>
      <p:ext uri="{BB962C8B-B14F-4D97-AF65-F5344CB8AC3E}">
        <p14:creationId xmlns:p14="http://schemas.microsoft.com/office/powerpoint/2010/main" val="3354649379"/>
      </p:ext>
    </p:extLst>
  </p:cSld>
  <p:clrMapOvr>
    <a:masterClrMapping/>
  </p:clrMapOvr>
</p:sld>
</file>

<file path=ppt/theme/theme1.xml><?xml version="1.0" encoding="utf-8"?>
<a:theme xmlns:a="http://schemas.openxmlformats.org/drawingml/2006/main" name="Brin">
  <a:themeElements>
    <a:clrScheme name="Brin">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Brin">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rin">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0</TotalTime>
  <Words>2103</Words>
  <Application>Microsoft Office PowerPoint</Application>
  <PresentationFormat>Grand écran</PresentationFormat>
  <Paragraphs>207</Paragraphs>
  <Slides>37</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37</vt:i4>
      </vt:variant>
    </vt:vector>
  </HeadingPairs>
  <TitlesOfParts>
    <vt:vector size="42" baseType="lpstr">
      <vt:lpstr>Arial</vt:lpstr>
      <vt:lpstr>Century Gothic</vt:lpstr>
      <vt:lpstr>Wingdings</vt:lpstr>
      <vt:lpstr>Wingdings 3</vt:lpstr>
      <vt:lpstr>Brin</vt:lpstr>
      <vt:lpstr>urbEN role-playing game  V4</vt:lpstr>
      <vt:lpstr>Part 1: basic notions</vt:lpstr>
      <vt:lpstr>Local energy autonomy: definition</vt:lpstr>
      <vt:lpstr>The pillars of energy autonomy</vt:lpstr>
      <vt:lpstr>Power and energy</vt:lpstr>
      <vt:lpstr>Energy autonomy global balance</vt:lpstr>
      <vt:lpstr>Economics of energy transition: savings and revenues for locals</vt:lpstr>
      <vt:lpstr>Political objectives of a local energy autonomy strategy</vt:lpstr>
      <vt:lpstr>Energy and climate change</vt:lpstr>
      <vt:lpstr>Part 2: the urbEN game</vt:lpstr>
      <vt:lpstr>urbEN game educational objectives</vt:lpstr>
      <vt:lpstr>Reaching energy autonomy</vt:lpstr>
      <vt:lpstr>Time frames</vt:lpstr>
      <vt:lpstr>7 roles</vt:lpstr>
      <vt:lpstr>Roles’ pictograms</vt:lpstr>
      <vt:lpstr>The NGO’s role: qualitative assessment and lobbying</vt:lpstr>
      <vt:lpstr>Interdependencies within the local system of actors (resulting from the rules of the game)</vt:lpstr>
      <vt:lpstr>The game board</vt:lpstr>
      <vt:lpstr>Présentation PowerPoint</vt:lpstr>
      <vt:lpstr>Actions categories</vt:lpstr>
      <vt:lpstr>Actions’ pictograms</vt:lpstr>
      <vt:lpstr>Activities</vt:lpstr>
      <vt:lpstr>Dwellings </vt:lpstr>
      <vt:lpstr>Continuous energy production</vt:lpstr>
      <vt:lpstr>Intermittent energy production  (needs storage: one month in the game)</vt:lpstr>
      <vt:lpstr>Energy storage</vt:lpstr>
      <vt:lpstr>Energy storage</vt:lpstr>
      <vt:lpstr>Energy savings </vt:lpstr>
      <vt:lpstr>Game’s progression Several local authority’s terms of office (4 to 6 years), each comprising of 4 stages:</vt:lpstr>
      <vt:lpstr>1. ELECTION</vt:lpstr>
      <vt:lpstr>2. CHANCE CARDS DRAWING</vt:lpstr>
      <vt:lpstr>3. ACTIONS IMPLEMENTATION</vt:lpstr>
      <vt:lpstr>ACTION IMPLEMENTATION FORM (to be signed by Investor, Local Authority, Co-investor, Landlord) </vt:lpstr>
      <vt:lpstr>THE PROJECTS IMPLEMENTATION SHEET (spreadsheet)</vt:lpstr>
      <vt:lpstr>4. END OF TERM OF OFFICE</vt:lpstr>
      <vt:lpstr>ELECTION FOR THE FOLLOWING TERM</vt:lpstr>
      <vt:lpstr>Enjoy the game,  and happy learning!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UrbEM draft outline November 2020</dc:title>
  <dc:creator>logi ville</dc:creator>
  <cp:lastModifiedBy>logi ville</cp:lastModifiedBy>
  <cp:revision>18</cp:revision>
  <dcterms:created xsi:type="dcterms:W3CDTF">2020-11-27T14:47:00Z</dcterms:created>
  <dcterms:modified xsi:type="dcterms:W3CDTF">2022-11-03T12:16:39Z</dcterms:modified>
</cp:coreProperties>
</file>